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733" r:id="rId2"/>
    <p:sldId id="710" r:id="rId3"/>
    <p:sldId id="480" r:id="rId4"/>
    <p:sldId id="473" r:id="rId5"/>
    <p:sldId id="746" r:id="rId6"/>
    <p:sldId id="508" r:id="rId7"/>
    <p:sldId id="491" r:id="rId8"/>
    <p:sldId id="518" r:id="rId9"/>
    <p:sldId id="495" r:id="rId10"/>
    <p:sldId id="773" r:id="rId11"/>
    <p:sldId id="475" r:id="rId12"/>
    <p:sldId id="492" r:id="rId13"/>
    <p:sldId id="775" r:id="rId14"/>
    <p:sldId id="774" r:id="rId15"/>
    <p:sldId id="695" r:id="rId16"/>
    <p:sldId id="731" r:id="rId17"/>
    <p:sldId id="726" r:id="rId18"/>
    <p:sldId id="466" r:id="rId19"/>
    <p:sldId id="275" r:id="rId20"/>
    <p:sldId id="276" r:id="rId21"/>
    <p:sldId id="398" r:id="rId22"/>
    <p:sldId id="521" r:id="rId23"/>
    <p:sldId id="278" r:id="rId24"/>
    <p:sldId id="477" r:id="rId25"/>
    <p:sldId id="497" r:id="rId26"/>
    <p:sldId id="512" r:id="rId27"/>
  </p:sldIdLst>
  <p:sldSz cx="12192000" cy="6858000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C41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FECA3CC-0520-4653-BB83-A16365CA5E32}" type="datetimeFigureOut">
              <a:rPr lang="de-DE" smtClean="0"/>
              <a:t>16.02.2025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33E83C5-BE6B-4FB6-8FB1-AD2BE532C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0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E9D608-FA3A-482B-B8FA-87DB2CA2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AC86-D4E7-4CBF-BB39-475D46D439DD}" type="datetimeFigureOut">
              <a:rPr lang="de-DE"/>
              <a:pPr>
                <a:defRPr/>
              </a:pPr>
              <a:t>16.02.2025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E80DD8-0728-4092-A799-1E7BAB16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4D4CF2-F431-43E3-816D-BB5B95D0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5D96-F998-4EED-8530-81A9ACCC958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335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E78A02-24C2-4503-BC46-EF120372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586-8D27-476E-A8A0-AA07C3DD96AE}" type="datetimeFigureOut">
              <a:rPr lang="de-DE"/>
              <a:pPr>
                <a:defRPr/>
              </a:pPr>
              <a:t>16.02.2025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DA32A7-E68E-4EEC-A0A7-FAAD5F24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42EFD4-C09E-47E1-B58E-B7B9822E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FCFC-A87C-41C6-B8F3-CEEBFB510E5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898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9A1B63-E5B3-407F-B872-C1213E86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810B-CF07-417A-8532-40B46F977D6A}" type="datetimeFigureOut">
              <a:rPr lang="de-DE"/>
              <a:pPr>
                <a:defRPr/>
              </a:pPr>
              <a:t>16.02.2025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1BCBBC-0127-4B52-A1BE-8D207B1F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B52932-CF76-4A5C-9988-508D8CF9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2614-B372-4801-8030-730438DE26B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194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EBA93A-7E38-4168-9D29-BD566DD5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F946-1FF0-46DA-8805-642ACABF10E6}" type="datetimeFigureOut">
              <a:rPr lang="de-DE"/>
              <a:pPr>
                <a:defRPr/>
              </a:pPr>
              <a:t>16.02.2025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5B0ACE-BBA3-4381-84A3-84249D07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8A16FE-AF2F-4E22-93A5-EF6FD9CC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9989-065F-4A15-BADB-B24FBB9E9E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188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B3477F-8F4C-46D6-ADED-A008A52B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84EB-3A0B-42D0-A7F4-4723DFECDC68}" type="datetimeFigureOut">
              <a:rPr lang="de-DE"/>
              <a:pPr>
                <a:defRPr/>
              </a:pPr>
              <a:t>16.02.2025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E5FD33-D0C6-4A86-8D64-EEAC69D6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F0C6A5-05CD-4775-BA92-A38224DA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E420-0C0C-4EB2-9C29-F980E47D55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473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48E6BB0-6EC7-45B8-AC33-3A60C235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E58C-46D4-4427-8D92-717737815AC9}" type="datetimeFigureOut">
              <a:rPr lang="de-DE"/>
              <a:pPr>
                <a:defRPr/>
              </a:pPr>
              <a:t>16.02.2025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4514A1D-576B-4818-8C49-FF92538E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F46FFAA-44CA-4F0A-A4AB-0AA3B99B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A6A97-F03B-40BF-855F-169EE058527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328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810A0C1-0553-4966-A988-EA06838A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66B0-F05C-4A3D-8780-7858FCFC1B9F}" type="datetimeFigureOut">
              <a:rPr lang="de-DE"/>
              <a:pPr>
                <a:defRPr/>
              </a:pPr>
              <a:t>16.02.2025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3BE2AAF-03B3-4E9A-999D-5BC9A03C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D6EABFD-6FA5-4C3C-94DD-7DF6B133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8EC1-CE2A-4759-B33C-15D34D2874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002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538215E-9E89-4280-8C84-084F9CC5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1EE7-018F-4DC4-994E-6A670E61FD70}" type="datetimeFigureOut">
              <a:rPr lang="de-DE"/>
              <a:pPr>
                <a:defRPr/>
              </a:pPr>
              <a:t>16.02.2025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3168A62-0CAE-4ACC-9AB5-BD61948E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D247734-37A3-4B86-944B-FD92A75D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263F-4755-43CF-A4FE-F67E5FC6A4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727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001AE239-4CDA-4F27-84CC-5C6ED5D4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C058-F911-46C3-86C9-04C7EABA37B9}" type="datetimeFigureOut">
              <a:rPr lang="de-DE"/>
              <a:pPr>
                <a:defRPr/>
              </a:pPr>
              <a:t>16.02.2025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AC0789FA-21AD-4B8F-882C-96B6E91B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2597227-2251-4F5F-B2CB-51AEEF2F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7313-1C02-4D55-A54A-C994F6A623E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644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67DBAB7-70F8-4FD5-BF94-ABE1569B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70DD-95E0-4978-B4E0-CC164A4E4C14}" type="datetimeFigureOut">
              <a:rPr lang="de-DE"/>
              <a:pPr>
                <a:defRPr/>
              </a:pPr>
              <a:t>16.02.2025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35FAEDA-5478-4459-9A89-ECCDF93A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62E893D-24D7-4B57-8DB1-200CA181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6C88-D1A6-441D-86B4-AD61E0DA25D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461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8996BDB-3103-40D1-857B-659B125E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FC39-4055-4A90-B4EC-A2A433D7C6BD}" type="datetimeFigureOut">
              <a:rPr lang="de-DE"/>
              <a:pPr>
                <a:defRPr/>
              </a:pPr>
              <a:t>16.02.2025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280A72C-EF81-4C17-933D-BA09F734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EB53D1C-20D6-4D61-94A6-60D0FD2F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5ADA-7BC4-4832-BB3F-AC75C05B31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822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9CCD4665-EF99-4D57-8CF1-F559F1095E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7BA320D9-C316-4D7D-8E52-F04D27C273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C9D30C-4BD3-4EC4-BA6E-B04B426F9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5956B7-891F-4E41-9A34-DCBB09160C2D}" type="datetimeFigureOut">
              <a:rPr lang="de-DE"/>
              <a:pPr>
                <a:defRPr/>
              </a:pPr>
              <a:t>16.02.2025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E5FC7F-FE8F-489A-B36C-E8A50A24E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22D95D-B8F1-44EB-BA5A-223DF263F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51E31D-A979-40CA-AC4B-59D423A0B82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0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feld 1">
            <a:extLst>
              <a:ext uri="{FF2B5EF4-FFF2-40B4-BE49-F238E27FC236}">
                <a16:creationId xmlns:a16="http://schemas.microsoft.com/office/drawing/2014/main" id="{C702904D-BAB5-4C68-AC8F-B250984A8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04" y="6279070"/>
            <a:ext cx="383619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Prof. Dr. Fritz Vahrenholt </a:t>
            </a:r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27657A6F-B342-4077-8FD7-6219B390F62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7717" y="228856"/>
            <a:ext cx="11479765" cy="3200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b="1" dirty="0">
                <a:solidFill>
                  <a:schemeClr val="bg1"/>
                </a:solidFill>
              </a:rPr>
              <a:t>- </a:t>
            </a:r>
            <a:endParaRPr lang="de-DE" altLang="de-DE" b="1" dirty="0">
              <a:solidFill>
                <a:schemeClr val="bg1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sz="3400" b="1" dirty="0">
                <a:solidFill>
                  <a:schemeClr val="bg1"/>
                </a:solidFill>
              </a:rPr>
              <a:t>:</a:t>
            </a:r>
            <a:br>
              <a:rPr lang="de-DE" sz="3600" b="1" dirty="0">
                <a:solidFill>
                  <a:schemeClr val="bg1"/>
                </a:solidFill>
              </a:rPr>
            </a:br>
            <a:r>
              <a:rPr lang="de-DE" sz="3600" b="1" dirty="0"/>
              <a:t>Erhalt des Wirtschaftsstandorts –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sz="3600" b="1" dirty="0"/>
              <a:t> ohne Kernenergie kaum machbar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e-DE" b="1" dirty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e-DE" b="1" dirty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br>
              <a:rPr lang="de-DE" b="1" dirty="0"/>
            </a:br>
            <a:endParaRPr lang="de-DE" b="1" dirty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e-DE" sz="2400" b="1" dirty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sz="2400" dirty="0"/>
              <a:t>Akademie </a:t>
            </a:r>
            <a:r>
              <a:rPr lang="de-DE" sz="2400" dirty="0" err="1"/>
              <a:t>Bergstrasse</a:t>
            </a:r>
            <a:endParaRPr lang="de-DE" altLang="de-DE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err="1"/>
              <a:t>Frankfurt,Leonardo</a:t>
            </a:r>
            <a:r>
              <a:rPr lang="de-DE" altLang="de-DE" sz="2400" dirty="0"/>
              <a:t> Hotel City-Süd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26.10. Oktober 13:20 Uh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21446D-FC4C-B9B1-E9C9-1065B9DC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B7313-1C02-4D55-A54A-C994F6A623EF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411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C69CC-79E1-552B-D5C3-B369B30A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/>
              <a:t>Wer eine CO</a:t>
            </a:r>
            <a:r>
              <a:rPr lang="de-DE" sz="2800" b="1" baseline="-25000" dirty="0"/>
              <a:t>2</a:t>
            </a:r>
            <a:r>
              <a:rPr lang="de-DE" sz="2800" b="1" dirty="0"/>
              <a:t> Minderung ohne Kernenergie und ohne CCS durchsetzen will, zerstört den Wohlstand des Landes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18924A-B52D-ECB4-7490-2E916E66B7B8}"/>
              </a:ext>
            </a:extLst>
          </p:cNvPr>
          <p:cNvSpPr txBox="1"/>
          <p:nvPr/>
        </p:nvSpPr>
        <p:spPr>
          <a:xfrm>
            <a:off x="1855961" y="1567827"/>
            <a:ext cx="89357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"23 Jahre sind ein Klacks, je älter man wird, umso kürzer. In dieser Zeit bis 2045 CO2-neutral zu werden, ist ein überzogenes, utopisches Ziel, das zu einer politischen Gegenbewegung führen wird, die die grüne Bewegung beiseiteschiebt", Prof.  Hans Werner Sinn </a:t>
            </a:r>
          </a:p>
          <a:p>
            <a:r>
              <a:rPr lang="de-DE" sz="2400" dirty="0"/>
              <a:t>Zu einer effektiven Klimapolitik gehören laut Sinn neue Atomkraftwerke.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5C2BE9E-25DC-E8F6-2236-417BCC16CB83}"/>
              </a:ext>
            </a:extLst>
          </p:cNvPr>
          <p:cNvSpPr txBox="1"/>
          <p:nvPr/>
        </p:nvSpPr>
        <p:spPr>
          <a:xfrm>
            <a:off x="1919335" y="4026340"/>
            <a:ext cx="70536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/>
              <a:t>Der IPCC empfiehlt in seinem Bericht AR5, Teil 3, S. 569 ((</a:t>
            </a:r>
            <a:r>
              <a:rPr lang="de-DE" altLang="de-DE" sz="2400" dirty="0" err="1"/>
              <a:t>Achieving</a:t>
            </a:r>
            <a:r>
              <a:rPr lang="de-DE" altLang="de-DE" sz="2400" dirty="0"/>
              <a:t> </a:t>
            </a:r>
            <a:r>
              <a:rPr lang="de-DE" altLang="de-DE" sz="2400" dirty="0" err="1"/>
              <a:t>deep</a:t>
            </a:r>
            <a:r>
              <a:rPr lang="de-DE" altLang="de-DE" sz="2400" dirty="0"/>
              <a:t> </a:t>
            </a:r>
            <a:r>
              <a:rPr lang="de-DE" altLang="de-DE" sz="2400" dirty="0" err="1"/>
              <a:t>cuts</a:t>
            </a:r>
            <a:r>
              <a:rPr lang="de-DE" altLang="de-DE" sz="2400" dirty="0"/>
              <a:t> will </a:t>
            </a:r>
            <a:r>
              <a:rPr lang="de-DE" altLang="de-DE" sz="2400" dirty="0" err="1"/>
              <a:t>require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more</a:t>
            </a:r>
            <a:r>
              <a:rPr lang="de-DE" altLang="de-DE" sz="2400" dirty="0"/>
              <a:t> intensive </a:t>
            </a:r>
            <a:r>
              <a:rPr lang="de-DE" altLang="de-DE" sz="2400" dirty="0" err="1"/>
              <a:t>use</a:t>
            </a:r>
            <a:r>
              <a:rPr lang="de-DE" altLang="de-DE" sz="2400" dirty="0"/>
              <a:t> of  </a:t>
            </a:r>
            <a:r>
              <a:rPr lang="de-DE" altLang="de-DE" sz="2400" dirty="0" err="1"/>
              <a:t>technologies</a:t>
            </a:r>
            <a:r>
              <a:rPr lang="de-DE" altLang="de-DE" sz="2400" dirty="0"/>
              <a:t> such </a:t>
            </a:r>
            <a:r>
              <a:rPr lang="de-DE" altLang="de-DE" sz="2400" dirty="0" err="1"/>
              <a:t>as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renewable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energy</a:t>
            </a:r>
            <a:r>
              <a:rPr lang="de-DE" altLang="de-DE" sz="2400" dirty="0"/>
              <a:t>, </a:t>
            </a:r>
            <a:r>
              <a:rPr lang="de-DE" altLang="de-DE" sz="2400" dirty="0" err="1"/>
              <a:t>nuclear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energy</a:t>
            </a:r>
            <a:r>
              <a:rPr lang="de-DE" altLang="de-DE" sz="2400" dirty="0"/>
              <a:t> and CCS. Weiter : </a:t>
            </a:r>
            <a:r>
              <a:rPr lang="de-DE" altLang="de-DE" sz="2400" dirty="0" err="1"/>
              <a:t>no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single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mitigation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option</a:t>
            </a:r>
            <a:r>
              <a:rPr lang="de-DE" altLang="de-DE" sz="2400" dirty="0"/>
              <a:t> will </a:t>
            </a:r>
            <a:r>
              <a:rPr lang="de-DE" altLang="de-DE" sz="2400" dirty="0" err="1"/>
              <a:t>be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sufficient</a:t>
            </a:r>
            <a:r>
              <a:rPr lang="de-DE" altLang="de-DE" sz="2400" dirty="0"/>
              <a:t>. Kernenergie und CCS ist in Deutschland verboten . </a:t>
            </a:r>
            <a:r>
              <a:rPr lang="de-DE" altLang="de-DE" sz="2400" b="1" dirty="0">
                <a:solidFill>
                  <a:srgbClr val="FF0000"/>
                </a:solidFill>
              </a:rPr>
              <a:t>Warum folgen wir hier nicht der Wissenschaft ?</a:t>
            </a:r>
            <a:endParaRPr lang="de-DE" sz="2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F5D9453-AE5A-9EB7-0E13-99DA9EEF146D}"/>
              </a:ext>
            </a:extLst>
          </p:cNvPr>
          <p:cNvSpPr txBox="1"/>
          <p:nvPr/>
        </p:nvSpPr>
        <p:spPr>
          <a:xfrm>
            <a:off x="8972972" y="3519346"/>
            <a:ext cx="307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https://www.hanswernersinn.de/de/ohne-kernenergie-keine-energiewende-wz-15062022</a:t>
            </a:r>
          </a:p>
        </p:txBody>
      </p:sp>
    </p:spTree>
    <p:extLst>
      <p:ext uri="{BB962C8B-B14F-4D97-AF65-F5344CB8AC3E}">
        <p14:creationId xmlns:p14="http://schemas.microsoft.com/office/powerpoint/2010/main" val="315539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el 2">
            <a:extLst>
              <a:ext uri="{FF2B5EF4-FFF2-40B4-BE49-F238E27FC236}">
                <a16:creationId xmlns:a16="http://schemas.microsoft.com/office/drawing/2014/main" id="{E0F3A504-C0DB-4577-A46E-C25D5D1F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04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2800" b="1" dirty="0"/>
              <a:t>Das Risiko einer </a:t>
            </a:r>
            <a:r>
              <a:rPr lang="de-DE" sz="2800" b="1" dirty="0"/>
              <a:t>100 %  Energieversorgung durch EE:</a:t>
            </a:r>
            <a:r>
              <a:rPr lang="de-DE" altLang="de-DE" sz="2800" b="1" dirty="0"/>
              <a:t> </a:t>
            </a:r>
            <a:br>
              <a:rPr lang="de-DE" altLang="de-DE" sz="2800" b="1" dirty="0"/>
            </a:br>
            <a:r>
              <a:rPr lang="de-DE" altLang="de-DE" sz="2800" b="1" dirty="0"/>
              <a:t>Bei Dunkelflaute entsteht eine signifikante Lücke in der Stromversorgung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F6D7E77-6CDB-4046-946D-B38F0F819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094" y="951489"/>
            <a:ext cx="10134306" cy="1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EDF2D5-6163-F990-C8F2-CDDD39E00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65" y="1683969"/>
            <a:ext cx="8222204" cy="5020423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AE0C2C7-ECEC-43E2-AE73-2FD570776FBC}"/>
              </a:ext>
            </a:extLst>
          </p:cNvPr>
          <p:cNvSpPr txBox="1"/>
          <p:nvPr/>
        </p:nvSpPr>
        <p:spPr>
          <a:xfrm>
            <a:off x="3347977" y="1332421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1800" b="1" dirty="0"/>
              <a:t>Stromproduktion Dezember 2022</a:t>
            </a:r>
            <a:endParaRPr lang="de-DE" dirty="0"/>
          </a:p>
        </p:txBody>
      </p:sp>
      <p:sp>
        <p:nvSpPr>
          <p:cNvPr id="7" name="Richtungspfeil 6">
            <a:extLst>
              <a:ext uri="{FF2B5EF4-FFF2-40B4-BE49-F238E27FC236}">
                <a16:creationId xmlns:a16="http://schemas.microsoft.com/office/drawing/2014/main" id="{296BC7F2-E27C-EF04-DDE5-46484A0CFA2F}"/>
              </a:ext>
            </a:extLst>
          </p:cNvPr>
          <p:cNvSpPr/>
          <p:nvPr/>
        </p:nvSpPr>
        <p:spPr>
          <a:xfrm>
            <a:off x="298584" y="3991518"/>
            <a:ext cx="1664039" cy="1770927"/>
          </a:xfrm>
          <a:prstGeom prst="homePlate">
            <a:avLst>
              <a:gd name="adj" fmla="val 1959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Strom-</a:t>
            </a:r>
            <a:br>
              <a:rPr lang="de-DE" sz="1800" dirty="0"/>
            </a:br>
            <a:r>
              <a:rPr lang="de-DE" sz="1800" dirty="0"/>
              <a:t>verbrauch</a:t>
            </a:r>
          </a:p>
        </p:txBody>
      </p:sp>
      <p:sp>
        <p:nvSpPr>
          <p:cNvPr id="8" name="Richtungspfeil 7">
            <a:extLst>
              <a:ext uri="{FF2B5EF4-FFF2-40B4-BE49-F238E27FC236}">
                <a16:creationId xmlns:a16="http://schemas.microsoft.com/office/drawing/2014/main" id="{28237D6E-5DD2-DB36-7E7C-C4A155D8EEDC}"/>
              </a:ext>
            </a:extLst>
          </p:cNvPr>
          <p:cNvSpPr/>
          <p:nvPr/>
        </p:nvSpPr>
        <p:spPr>
          <a:xfrm flipH="1">
            <a:off x="10229377" y="4482825"/>
            <a:ext cx="1664039" cy="1770927"/>
          </a:xfrm>
          <a:prstGeom prst="homePlate">
            <a:avLst>
              <a:gd name="adj" fmla="val 19592"/>
            </a:avLst>
          </a:prstGeom>
          <a:solidFill>
            <a:srgbClr val="00206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Strom-</a:t>
            </a:r>
            <a:br>
              <a:rPr lang="de-DE" sz="1800" dirty="0"/>
            </a:br>
            <a:r>
              <a:rPr lang="de-DE" sz="1800" dirty="0" err="1"/>
              <a:t>einspeisung</a:t>
            </a:r>
            <a:r>
              <a:rPr lang="de-DE" sz="1800" dirty="0"/>
              <a:t> durch Wind und Sonne</a:t>
            </a:r>
          </a:p>
        </p:txBody>
      </p:sp>
      <p:sp>
        <p:nvSpPr>
          <p:cNvPr id="11" name="Pfeil nach oben und unten 10">
            <a:extLst>
              <a:ext uri="{FF2B5EF4-FFF2-40B4-BE49-F238E27FC236}">
                <a16:creationId xmlns:a16="http://schemas.microsoft.com/office/drawing/2014/main" id="{7B60C007-F4CA-F645-B8A7-E85FA105F791}"/>
              </a:ext>
            </a:extLst>
          </p:cNvPr>
          <p:cNvSpPr/>
          <p:nvPr/>
        </p:nvSpPr>
        <p:spPr>
          <a:xfrm>
            <a:off x="5764193" y="4421529"/>
            <a:ext cx="763930" cy="1104050"/>
          </a:xfrm>
          <a:prstGeom prst="upDownArrow">
            <a:avLst>
              <a:gd name="adj1" fmla="val 40588"/>
              <a:gd name="adj2" fmla="val 44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96306-B4D0-3FFA-FAC0-28B70E44498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Die Verdreifachung der erneuerbaren Energien löst das Problem </a:t>
            </a:r>
            <a:br>
              <a:rPr lang="de-DE" sz="2800" b="1" dirty="0"/>
            </a:br>
            <a:r>
              <a:rPr lang="de-DE" sz="2800" b="1" dirty="0"/>
              <a:t>der Flaute nicht, solange es keine preiswerte Speichertechnologie gibt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33FF0A-1072-896A-4FC4-148AE8F57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417638"/>
            <a:ext cx="8246853" cy="4905524"/>
          </a:xfrm>
          <a:prstGeom prst="rect">
            <a:avLst/>
          </a:prstGeom>
          <a:noFill/>
        </p:spPr>
      </p:pic>
      <p:sp>
        <p:nvSpPr>
          <p:cNvPr id="4" name="Geschweifte Klammer links 3">
            <a:extLst>
              <a:ext uri="{FF2B5EF4-FFF2-40B4-BE49-F238E27FC236}">
                <a16:creationId xmlns:a16="http://schemas.microsoft.com/office/drawing/2014/main" id="{EDEC6879-197A-3FFB-7696-7FBD41DD17E9}"/>
              </a:ext>
            </a:extLst>
          </p:cNvPr>
          <p:cNvSpPr/>
          <p:nvPr/>
        </p:nvSpPr>
        <p:spPr>
          <a:xfrm rot="5400000">
            <a:off x="4533715" y="2010434"/>
            <a:ext cx="504829" cy="3854373"/>
          </a:xfrm>
          <a:prstGeom prst="leftBrace">
            <a:avLst>
              <a:gd name="adj1" fmla="val 8333"/>
              <a:gd name="adj2" fmla="val 50300"/>
            </a:avLst>
          </a:prstGeom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401E80-D081-CEC8-048B-1B4B6650508C}"/>
              </a:ext>
            </a:extLst>
          </p:cNvPr>
          <p:cNvSpPr txBox="1"/>
          <p:nvPr/>
        </p:nvSpPr>
        <p:spPr>
          <a:xfrm>
            <a:off x="3877520" y="3171466"/>
            <a:ext cx="192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Unterversorgung ?</a:t>
            </a:r>
          </a:p>
        </p:txBody>
      </p:sp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85BFAB2E-8B40-B28E-32C5-E15FE28AA4DA}"/>
              </a:ext>
            </a:extLst>
          </p:cNvPr>
          <p:cNvSpPr/>
          <p:nvPr/>
        </p:nvSpPr>
        <p:spPr>
          <a:xfrm rot="5400000">
            <a:off x="8157356" y="1292043"/>
            <a:ext cx="504829" cy="3138268"/>
          </a:xfrm>
          <a:prstGeom prst="leftBrace">
            <a:avLst>
              <a:gd name="adj1" fmla="val 8333"/>
              <a:gd name="adj2" fmla="val 50300"/>
            </a:avLst>
          </a:prstGeom>
          <a:ln w="28575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C5CFC2-EA76-870C-4745-EBA246E88B60}"/>
              </a:ext>
            </a:extLst>
          </p:cNvPr>
          <p:cNvSpPr txBox="1"/>
          <p:nvPr/>
        </p:nvSpPr>
        <p:spPr>
          <a:xfrm>
            <a:off x="7559139" y="2083749"/>
            <a:ext cx="428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Überversorgung ? Wasserstoff keine Lösung</a:t>
            </a:r>
          </a:p>
        </p:txBody>
      </p:sp>
    </p:spTree>
    <p:extLst>
      <p:ext uri="{BB962C8B-B14F-4D97-AF65-F5344CB8AC3E}">
        <p14:creationId xmlns:p14="http://schemas.microsoft.com/office/powerpoint/2010/main" val="400031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2385F-5682-384D-7EA5-005C2A73B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88558"/>
          </a:xfrm>
        </p:spPr>
        <p:txBody>
          <a:bodyPr/>
          <a:lstStyle/>
          <a:p>
            <a:r>
              <a:rPr lang="de-DE" sz="2800" b="1" dirty="0"/>
              <a:t>Kernkraftwerke garantierten niedrige Strompreise </a:t>
            </a:r>
            <a:br>
              <a:rPr lang="de-DE" sz="2800" b="1" dirty="0"/>
            </a:br>
            <a:r>
              <a:rPr lang="de-DE" sz="2800" b="1" dirty="0"/>
              <a:t> </a:t>
            </a:r>
            <a:r>
              <a:rPr lang="de-DE" sz="2800" b="1" dirty="0">
                <a:solidFill>
                  <a:srgbClr val="FF0000"/>
                </a:solidFill>
              </a:rPr>
              <a:t>und</a:t>
            </a:r>
            <a:r>
              <a:rPr lang="de-DE" sz="2800" b="1" dirty="0"/>
              <a:t> die Stabilität der Stromversorgung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94CB4A-1574-B39D-82F4-9E7198A63B52}"/>
              </a:ext>
            </a:extLst>
          </p:cNvPr>
          <p:cNvSpPr txBox="1"/>
          <p:nvPr/>
        </p:nvSpPr>
        <p:spPr>
          <a:xfrm>
            <a:off x="609600" y="4671777"/>
            <a:ext cx="730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Ausbau der volatilen Erneuerbaren und die sukzessive Stilllegung der Kernkraftwerke erhöhten den Interventionsbedarf der Netzbetreiber</a:t>
            </a:r>
          </a:p>
          <a:p>
            <a:r>
              <a:rPr lang="de-DE" dirty="0"/>
              <a:t>Netzeingriffskosten 2013 </a:t>
            </a:r>
            <a:r>
              <a:rPr lang="de-DE" b="1" dirty="0">
                <a:solidFill>
                  <a:srgbClr val="FF0000"/>
                </a:solidFill>
              </a:rPr>
              <a:t>0,21</a:t>
            </a:r>
            <a:r>
              <a:rPr lang="de-DE" dirty="0"/>
              <a:t> Milliarden €</a:t>
            </a:r>
          </a:p>
          <a:p>
            <a:r>
              <a:rPr lang="de-DE" dirty="0"/>
              <a:t>Netzeingriffskosten 2022 </a:t>
            </a:r>
            <a:r>
              <a:rPr lang="de-DE" b="1" dirty="0">
                <a:solidFill>
                  <a:srgbClr val="FF0000"/>
                </a:solidFill>
              </a:rPr>
              <a:t>4,2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  Milliarden €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752543-7776-BE33-D0E5-CAAD5865C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9527"/>
            <a:ext cx="7219950" cy="27622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724367-C93B-452E-542B-36285C490A82}"/>
              </a:ext>
            </a:extLst>
          </p:cNvPr>
          <p:cNvSpPr txBox="1"/>
          <p:nvPr/>
        </p:nvSpPr>
        <p:spPr>
          <a:xfrm>
            <a:off x="4298698" y="5872106"/>
            <a:ext cx="353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 : https://foes.de/publikationen/2023/2023_09_FOES_Redispatch.pdf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011F81-7CBE-90EA-956E-B93DFCECA111}"/>
              </a:ext>
            </a:extLst>
          </p:cNvPr>
          <p:cNvSpPr txBox="1"/>
          <p:nvPr/>
        </p:nvSpPr>
        <p:spPr>
          <a:xfrm>
            <a:off x="1376127" y="1573521"/>
            <a:ext cx="645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Engpassmanagment</a:t>
            </a:r>
            <a:r>
              <a:rPr lang="de-DE" dirty="0"/>
              <a:t> – Einspeisemanagement und </a:t>
            </a:r>
            <a:r>
              <a:rPr lang="de-DE" dirty="0" err="1"/>
              <a:t>Redispatch</a:t>
            </a:r>
            <a:endParaRPr lang="de-DE" dirty="0"/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596F49A2-9FD0-2BEA-94FA-38AEB5088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01" y="2076333"/>
            <a:ext cx="4000847" cy="270533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9CA7093-1E7C-A726-74AC-A2A2BFEF151B}"/>
              </a:ext>
            </a:extLst>
          </p:cNvPr>
          <p:cNvSpPr txBox="1"/>
          <p:nvPr/>
        </p:nvSpPr>
        <p:spPr>
          <a:xfrm>
            <a:off x="7953201" y="1573521"/>
            <a:ext cx="362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Stillegung</a:t>
            </a:r>
            <a:r>
              <a:rPr lang="de-DE" dirty="0"/>
              <a:t> der Kernkraftwerke</a:t>
            </a:r>
          </a:p>
        </p:txBody>
      </p:sp>
    </p:spTree>
    <p:extLst>
      <p:ext uri="{BB962C8B-B14F-4D97-AF65-F5344CB8AC3E}">
        <p14:creationId xmlns:p14="http://schemas.microsoft.com/office/powerpoint/2010/main" val="315823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0DD31F3-A069-6D90-3734-CEA2BD572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04" y="1355804"/>
            <a:ext cx="7572989" cy="55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14B7CD-385D-1EA8-2587-A649D223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717124"/>
          </a:xfrm>
          <a:solidFill>
            <a:schemeClr val="bg1"/>
          </a:solidFill>
        </p:spPr>
        <p:txBody>
          <a:bodyPr/>
          <a:lstStyle/>
          <a:p>
            <a:r>
              <a:rPr lang="de-DE" sz="2800" b="1" dirty="0"/>
              <a:t>Kernenergie ist die beste Ergänzung für volatile Energien</a:t>
            </a:r>
          </a:p>
        </p:txBody>
      </p:sp>
    </p:spTree>
    <p:extLst>
      <p:ext uri="{BB962C8B-B14F-4D97-AF65-F5344CB8AC3E}">
        <p14:creationId xmlns:p14="http://schemas.microsoft.com/office/powerpoint/2010/main" val="2227221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E0A90-146A-A1C0-8A18-9887675DE6E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Die Kosten des Wasserstoffstroms betragen fast das fünffache</a:t>
            </a:r>
            <a:br>
              <a:rPr lang="de-DE" sz="2800" b="1" dirty="0"/>
            </a:br>
            <a:r>
              <a:rPr lang="de-DE" sz="2800" b="1" dirty="0"/>
              <a:t>der heutigen Kosten für Wind- und Solarstrom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7E1533-24AE-1AAD-9447-43028AB3A1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95330" y="1438152"/>
            <a:ext cx="82913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accent1"/>
                </a:solidFill>
              </a:rPr>
              <a:t>Heutiger Wind- und Solarstrom kostet ca. 7,5 €ct/</a:t>
            </a:r>
            <a:r>
              <a:rPr lang="de-DE" sz="2000" b="1" dirty="0" err="1">
                <a:solidFill>
                  <a:schemeClr val="accent1"/>
                </a:solidFill>
              </a:rPr>
              <a:t>kwh</a:t>
            </a:r>
            <a:r>
              <a:rPr lang="de-DE" sz="2000" b="1" dirty="0">
                <a:solidFill>
                  <a:schemeClr val="accent1"/>
                </a:solidFill>
              </a:rPr>
              <a:t>*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Wirkungsgrade : 	Elektrolyse 		 	 75 %</a:t>
            </a:r>
          </a:p>
          <a:p>
            <a:pPr marL="0" indent="0">
              <a:buNone/>
            </a:pPr>
            <a:r>
              <a:rPr lang="de-DE" sz="2000" dirty="0"/>
              <a:t>		Verdichtung 		 	 90 %</a:t>
            </a:r>
          </a:p>
          <a:p>
            <a:pPr marL="0" indent="0">
              <a:buNone/>
            </a:pPr>
            <a:r>
              <a:rPr lang="de-DE" sz="2000" dirty="0"/>
              <a:t>		Speicherung 			100 %</a:t>
            </a:r>
          </a:p>
          <a:p>
            <a:pPr marL="0" indent="0">
              <a:buNone/>
            </a:pPr>
            <a:r>
              <a:rPr lang="de-DE" sz="2000" dirty="0"/>
              <a:t>		Rückverstromung(Gasturbine) 	 35 %</a:t>
            </a:r>
          </a:p>
          <a:p>
            <a:pPr marL="0" indent="0">
              <a:buNone/>
            </a:pPr>
            <a:r>
              <a:rPr lang="de-DE" sz="2000" dirty="0"/>
              <a:t>	oder	Rückverstromung GUD-Kraftwerk 	 55 %</a:t>
            </a:r>
          </a:p>
          <a:p>
            <a:pPr marL="0" indent="0">
              <a:buNone/>
            </a:pPr>
            <a:r>
              <a:rPr lang="de-DE" sz="2000" dirty="0"/>
              <a:t>		</a:t>
            </a:r>
            <a:r>
              <a:rPr lang="de-DE" sz="2000" b="1" dirty="0"/>
              <a:t>Gesamt 		24 % -37 %	 30 %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/>
              <a:t>Kapital und Betriebskosten des Prozesses            5     €ct/</a:t>
            </a:r>
            <a:r>
              <a:rPr lang="de-DE" sz="2000" dirty="0" err="1"/>
              <a:t>kwh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Man benötigt  3 mal soviel Strom  		    25     €ct/</a:t>
            </a:r>
            <a:r>
              <a:rPr lang="de-DE" sz="2000" dirty="0" err="1"/>
              <a:t>kwh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Summe	Kosten Wasserstoffstrom	        ca.       30     €ct/</a:t>
            </a:r>
            <a:r>
              <a:rPr lang="de-DE" sz="2000" b="1" dirty="0" err="1">
                <a:solidFill>
                  <a:schemeClr val="accent3">
                    <a:lumMod val="75000"/>
                  </a:schemeClr>
                </a:solidFill>
              </a:rPr>
              <a:t>kwh</a:t>
            </a:r>
            <a:endParaRPr lang="de-DE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8787863-9C29-C78D-3E12-456DB331C406}"/>
              </a:ext>
            </a:extLst>
          </p:cNvPr>
          <p:cNvSpPr txBox="1"/>
          <p:nvPr/>
        </p:nvSpPr>
        <p:spPr>
          <a:xfrm>
            <a:off x="445697" y="6362148"/>
            <a:ext cx="7896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*Letzte Ausschreibung : Wind 7,34 Solardach 10,18 Solar Freianlagen 6,47 €ct/</a:t>
            </a:r>
            <a:r>
              <a:rPr lang="de-DE" sz="1400" dirty="0" err="1"/>
              <a:t>kwh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506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E0A90-146A-A1C0-8A18-9887675DE6E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Die Folgekosten der erneuerbaren Energien steigen ebenfalls signifikant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EFF045-058A-433E-1D5D-B98758E006C6}"/>
              </a:ext>
            </a:extLst>
          </p:cNvPr>
          <p:cNvSpPr txBox="1"/>
          <p:nvPr/>
        </p:nvSpPr>
        <p:spPr>
          <a:xfrm>
            <a:off x="1135798" y="1511575"/>
            <a:ext cx="974369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Folgende Kosten der EE verteilt auf 600 TWh kommen hinzu: </a:t>
            </a:r>
          </a:p>
          <a:p>
            <a:endParaRPr lang="de-DE" sz="2400" dirty="0"/>
          </a:p>
          <a:p>
            <a:r>
              <a:rPr lang="de-DE" sz="2400" dirty="0"/>
              <a:t>Kompensationskosten für </a:t>
            </a:r>
          </a:p>
          <a:p>
            <a:r>
              <a:rPr lang="de-DE" sz="2400" dirty="0"/>
              <a:t>Schutz vor Überlastung 		4 </a:t>
            </a:r>
            <a:r>
              <a:rPr lang="de-DE" sz="2400" dirty="0" err="1"/>
              <a:t>Mrd</a:t>
            </a:r>
            <a:r>
              <a:rPr lang="de-DE" sz="2400" dirty="0"/>
              <a:t> €/a (</a:t>
            </a:r>
            <a:r>
              <a:rPr lang="de-DE" sz="2400" dirty="0">
                <a:solidFill>
                  <a:srgbClr val="FF0000"/>
                </a:solidFill>
              </a:rPr>
              <a:t>1</a:t>
            </a:r>
            <a:r>
              <a:rPr lang="de-DE" sz="2400" dirty="0"/>
              <a:t> €ct/</a:t>
            </a:r>
            <a:r>
              <a:rPr lang="de-DE" sz="2400" dirty="0" err="1"/>
              <a:t>kwh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Netzausbau Hochspannung 		200 Mrd. €/20 Jahre ( </a:t>
            </a:r>
            <a:r>
              <a:rPr lang="de-DE" sz="2400" dirty="0">
                <a:solidFill>
                  <a:srgbClr val="FF0000"/>
                </a:solidFill>
              </a:rPr>
              <a:t>2</a:t>
            </a:r>
            <a:r>
              <a:rPr lang="de-DE" sz="2400" dirty="0"/>
              <a:t> €ct/</a:t>
            </a:r>
            <a:r>
              <a:rPr lang="de-DE" sz="2400" dirty="0" err="1"/>
              <a:t>kwh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Niederspannungsnetz			5 </a:t>
            </a:r>
            <a:r>
              <a:rPr lang="de-DE" sz="2400" dirty="0" err="1"/>
              <a:t>Mrd</a:t>
            </a:r>
            <a:r>
              <a:rPr lang="de-DE" sz="2400" dirty="0"/>
              <a:t> /a (</a:t>
            </a:r>
            <a:r>
              <a:rPr lang="de-DE" sz="2400" dirty="0">
                <a:solidFill>
                  <a:srgbClr val="FF0000"/>
                </a:solidFill>
              </a:rPr>
              <a:t>1</a:t>
            </a:r>
            <a:r>
              <a:rPr lang="de-DE" sz="2400" dirty="0"/>
              <a:t> €ct/</a:t>
            </a:r>
            <a:r>
              <a:rPr lang="de-DE" sz="2400" dirty="0" err="1"/>
              <a:t>kwh</a:t>
            </a:r>
            <a:r>
              <a:rPr lang="de-DE" sz="2400" dirty="0"/>
              <a:t>)</a:t>
            </a:r>
          </a:p>
          <a:p>
            <a:r>
              <a:rPr lang="de-DE" sz="2400" dirty="0"/>
              <a:t>Wasserstoffkraftwerke</a:t>
            </a:r>
            <a:br>
              <a:rPr lang="de-DE" sz="2400" dirty="0"/>
            </a:br>
            <a:r>
              <a:rPr lang="de-DE" sz="2400" dirty="0"/>
              <a:t>(Acatech schätzt 120 TWh)		27 </a:t>
            </a:r>
            <a:r>
              <a:rPr lang="de-DE" sz="2400" dirty="0" err="1"/>
              <a:t>Mrd</a:t>
            </a:r>
            <a:r>
              <a:rPr lang="de-DE" sz="2400" dirty="0"/>
              <a:t>/a (</a:t>
            </a:r>
            <a:r>
              <a:rPr lang="de-DE" sz="2400" dirty="0">
                <a:solidFill>
                  <a:srgbClr val="FF0000"/>
                </a:solidFill>
              </a:rPr>
              <a:t>4,5</a:t>
            </a:r>
            <a:r>
              <a:rPr lang="de-DE" sz="2400" dirty="0"/>
              <a:t> €ct/</a:t>
            </a:r>
            <a:r>
              <a:rPr lang="de-DE" sz="2400" dirty="0" err="1"/>
              <a:t>kwh</a:t>
            </a:r>
            <a:r>
              <a:rPr lang="de-DE" sz="2400" dirty="0"/>
              <a:t>)</a:t>
            </a:r>
          </a:p>
          <a:p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dirty="0">
                <a:solidFill>
                  <a:srgbClr val="FF0000"/>
                </a:solidFill>
              </a:rPr>
              <a:t>Gesamtkosten : 7,5 €ct/</a:t>
            </a:r>
            <a:r>
              <a:rPr lang="de-DE" sz="2400" dirty="0" err="1">
                <a:solidFill>
                  <a:srgbClr val="FF0000"/>
                </a:solidFill>
              </a:rPr>
              <a:t>kwh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/>
              <a:t>Einspeisevergütung +</a:t>
            </a:r>
            <a:r>
              <a:rPr lang="de-DE" sz="2400" dirty="0">
                <a:solidFill>
                  <a:srgbClr val="FF0000"/>
                </a:solidFill>
              </a:rPr>
              <a:t>1 </a:t>
            </a:r>
            <a:r>
              <a:rPr lang="de-DE" sz="2400" dirty="0"/>
              <a:t>Redispatch+</a:t>
            </a:r>
            <a:r>
              <a:rPr lang="de-DE" sz="2400" dirty="0">
                <a:solidFill>
                  <a:srgbClr val="FF0000"/>
                </a:solidFill>
              </a:rPr>
              <a:t>2 </a:t>
            </a:r>
            <a:r>
              <a:rPr lang="de-DE" sz="2400" dirty="0"/>
              <a:t>Netzausbau Hochspannung + </a:t>
            </a:r>
            <a:r>
              <a:rPr lang="de-DE" sz="2400" dirty="0">
                <a:solidFill>
                  <a:srgbClr val="FF0000"/>
                </a:solidFill>
              </a:rPr>
              <a:t>1</a:t>
            </a:r>
            <a:r>
              <a:rPr lang="de-DE" sz="2400" dirty="0"/>
              <a:t> Netzausbau Niederspannung +</a:t>
            </a:r>
            <a:r>
              <a:rPr lang="de-DE" sz="2400" dirty="0">
                <a:solidFill>
                  <a:srgbClr val="FF0000"/>
                </a:solidFill>
              </a:rPr>
              <a:t>4,5 </a:t>
            </a:r>
            <a:r>
              <a:rPr lang="de-DE" sz="2400" dirty="0"/>
              <a:t>Wasserstoff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/>
              <a:t>= </a:t>
            </a:r>
          </a:p>
          <a:p>
            <a:r>
              <a:rPr lang="de-DE" sz="2400" dirty="0">
                <a:solidFill>
                  <a:srgbClr val="FF0000"/>
                </a:solidFill>
              </a:rPr>
              <a:t>					</a:t>
            </a:r>
            <a:r>
              <a:rPr lang="de-DE" sz="3200" b="1" dirty="0">
                <a:solidFill>
                  <a:srgbClr val="FF0000"/>
                </a:solidFill>
              </a:rPr>
              <a:t>16</a:t>
            </a:r>
            <a:r>
              <a:rPr lang="de-DE" sz="2400" dirty="0"/>
              <a:t> €ct/</a:t>
            </a:r>
            <a:r>
              <a:rPr lang="de-DE" sz="2400" dirty="0" err="1"/>
              <a:t>kwh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endParaRPr lang="de-DE" sz="2400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81162217-F1F8-FF8F-41CB-931914C26535}"/>
              </a:ext>
            </a:extLst>
          </p:cNvPr>
          <p:cNvCxnSpPr>
            <a:cxnSpLocks/>
          </p:cNvCxnSpPr>
          <p:nvPr/>
        </p:nvCxnSpPr>
        <p:spPr>
          <a:xfrm flipH="1">
            <a:off x="894638" y="2975139"/>
            <a:ext cx="9873681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47E2F259-82E3-C9DE-46FA-3D0D34F7FE88}"/>
              </a:ext>
            </a:extLst>
          </p:cNvPr>
          <p:cNvCxnSpPr>
            <a:cxnSpLocks/>
          </p:cNvCxnSpPr>
          <p:nvPr/>
        </p:nvCxnSpPr>
        <p:spPr>
          <a:xfrm flipH="1">
            <a:off x="894638" y="3747291"/>
            <a:ext cx="9873681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89D4B137-92A6-2D67-023E-EF3F2085182D}"/>
              </a:ext>
            </a:extLst>
          </p:cNvPr>
          <p:cNvCxnSpPr>
            <a:cxnSpLocks/>
          </p:cNvCxnSpPr>
          <p:nvPr/>
        </p:nvCxnSpPr>
        <p:spPr>
          <a:xfrm flipH="1">
            <a:off x="904286" y="4423382"/>
            <a:ext cx="9873681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7A79851F-BC55-7573-7FC6-EAE86FA80930}"/>
              </a:ext>
            </a:extLst>
          </p:cNvPr>
          <p:cNvCxnSpPr>
            <a:cxnSpLocks/>
          </p:cNvCxnSpPr>
          <p:nvPr/>
        </p:nvCxnSpPr>
        <p:spPr>
          <a:xfrm flipH="1">
            <a:off x="894638" y="5254300"/>
            <a:ext cx="9873681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977EDBD-1488-B645-5319-A46ABAE740B1}"/>
              </a:ext>
            </a:extLst>
          </p:cNvPr>
          <p:cNvCxnSpPr>
            <a:cxnSpLocks/>
          </p:cNvCxnSpPr>
          <p:nvPr/>
        </p:nvCxnSpPr>
        <p:spPr>
          <a:xfrm flipH="1">
            <a:off x="904286" y="2089905"/>
            <a:ext cx="9873681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3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ras, Himmel, draußen, Gebäude enthält.&#10;&#10;Automatisch generierte Beschreibung">
            <a:extLst>
              <a:ext uri="{FF2B5EF4-FFF2-40B4-BE49-F238E27FC236}">
                <a16:creationId xmlns:a16="http://schemas.microsoft.com/office/drawing/2014/main" id="{1724A274-A251-3A3C-F01D-6DD4DFC70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2" b="15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FF43C52-64F6-E57F-FCA4-A7095743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29" y="4767787"/>
            <a:ext cx="10972800" cy="9471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Notwendige, neue Rahmenbedingungen </a:t>
            </a:r>
            <a:br>
              <a:rPr lang="de-DE" sz="3200" b="1" dirty="0">
                <a:solidFill>
                  <a:schemeClr val="bg1"/>
                </a:solidFill>
              </a:rPr>
            </a:br>
            <a:r>
              <a:rPr lang="de-DE" sz="3200" b="1" dirty="0">
                <a:solidFill>
                  <a:schemeClr val="bg1"/>
                </a:solidFill>
              </a:rPr>
              <a:t>zur Bewältigung der Energiekrise</a:t>
            </a:r>
          </a:p>
        </p:txBody>
      </p:sp>
    </p:spTree>
    <p:extLst>
      <p:ext uri="{BB962C8B-B14F-4D97-AF65-F5344CB8AC3E}">
        <p14:creationId xmlns:p14="http://schemas.microsoft.com/office/powerpoint/2010/main" val="409893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91739-FD02-4D8D-8FF8-9C4E92259BC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1.Fracking-Erdgasförderung in Deutschland ermöglichen, seit 2017 in Deutschland verboten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9FDC04-F131-4DB7-6458-8CCD845F0FA0}"/>
              </a:ext>
            </a:extLst>
          </p:cNvPr>
          <p:cNvSpPr txBox="1"/>
          <p:nvPr/>
        </p:nvSpPr>
        <p:spPr>
          <a:xfrm>
            <a:off x="9032889" y="1417638"/>
            <a:ext cx="2680140" cy="508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„Solange wir in Deutschland Erdgas benötigen, ist es – freundlich ausgedrückt – ein Schildbürgerstreich, dass wir es nicht bei uns fördern“</a:t>
            </a:r>
          </a:p>
          <a:p>
            <a:pPr>
              <a:lnSpc>
                <a:spcPct val="120000"/>
              </a:lnSpc>
            </a:pPr>
            <a:r>
              <a:rPr lang="de-DE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Hans-Joachim Kümpel, ehem. Präsident der Bundesanstalt für Geowissenschaften und Rohstoffe</a:t>
            </a:r>
          </a:p>
          <a:p>
            <a:pPr>
              <a:lnSpc>
                <a:spcPct val="12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Fördermenge nach Kümpel:  jährlich 20 Milliarden Kubikmeter auf Jahrzehnte hinaus.</a:t>
            </a:r>
          </a:p>
          <a:p>
            <a:pPr>
              <a:lnSpc>
                <a:spcPct val="12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Insgesamt 2,3 Billionen m³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F93974C-59F7-09CE-3F2A-768452704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676" y="1298525"/>
            <a:ext cx="6415424" cy="5284837"/>
          </a:xfrm>
        </p:spPr>
      </p:pic>
    </p:spTree>
    <p:extLst>
      <p:ext uri="{BB962C8B-B14F-4D97-AF65-F5344CB8AC3E}">
        <p14:creationId xmlns:p14="http://schemas.microsoft.com/office/powerpoint/2010/main" val="96189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B56CF64-7ADC-23FA-A5A8-31138EA76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63" y="1162650"/>
            <a:ext cx="5760720" cy="273748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E8AED8E-25EA-BF0E-6C42-6DBA3AF8B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63" y="3986478"/>
            <a:ext cx="5760720" cy="272605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737DB81-4812-EC11-3E4F-64941637B5CA}"/>
              </a:ext>
            </a:extLst>
          </p:cNvPr>
          <p:cNvSpPr txBox="1"/>
          <p:nvPr/>
        </p:nvSpPr>
        <p:spPr>
          <a:xfrm>
            <a:off x="7903286" y="1454948"/>
            <a:ext cx="3998376" cy="3465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875">
              <a:lnSpc>
                <a:spcPct val="120000"/>
              </a:lnSpc>
              <a:spcAft>
                <a:spcPts val="6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Die Regierung Biden hat die Exploration für neue Schiefergasfelder auf öffentlichem Grund untersagt</a:t>
            </a:r>
          </a:p>
          <a:p>
            <a:pPr marR="269875">
              <a:lnSpc>
                <a:spcPct val="120000"/>
              </a:lnSpc>
              <a:spcAft>
                <a:spcPts val="600"/>
              </a:spcAft>
            </a:pPr>
            <a:endParaRPr lang="de-D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69875">
              <a:lnSpc>
                <a:spcPct val="120000"/>
              </a:lnSpc>
              <a:spcAft>
                <a:spcPts val="6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Schiefergasförderung 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den beiden wichtigsten aktuellen Fördergebieten Marcellus und </a:t>
            </a:r>
            <a:r>
              <a:rPr lang="de-DE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Haynesville</a:t>
            </a: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in älteren US-Feldern (Barnett und Fayetteville)</a:t>
            </a:r>
            <a:endParaRPr lang="de-DE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77D9A0-2812-E5B8-6B10-C97CDD37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D55C-452E-D54B-89EC-8A8590AE3457}" type="slidenum">
              <a:rPr lang="de-DE" smtClean="0"/>
              <a:t>19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A18028-F23A-0B4E-B80F-54FC5416B8D0}"/>
              </a:ext>
            </a:extLst>
          </p:cNvPr>
          <p:cNvSpPr txBox="1"/>
          <p:nvPr/>
        </p:nvSpPr>
        <p:spPr>
          <a:xfrm>
            <a:off x="1041722" y="238063"/>
            <a:ext cx="10301468" cy="5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de-DE" dirty="0"/>
              <a:t>Wie sicher ist die Versorgung mit Schiefergas aus den USA ?</a:t>
            </a:r>
          </a:p>
        </p:txBody>
      </p:sp>
    </p:spTree>
    <p:extLst>
      <p:ext uri="{BB962C8B-B14F-4D97-AF65-F5344CB8AC3E}">
        <p14:creationId xmlns:p14="http://schemas.microsoft.com/office/powerpoint/2010/main" val="5790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Verlassen, Gebäude, Lagerhaus, Im Haus enthält.&#10;&#10;Automatisch generierte Beschreibung">
            <a:extLst>
              <a:ext uri="{FF2B5EF4-FFF2-40B4-BE49-F238E27FC236}">
                <a16:creationId xmlns:a16="http://schemas.microsoft.com/office/drawing/2014/main" id="{B56F4F11-011D-D47E-09FB-8321EEF6C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D68D2EB-0568-2944-DA8B-161A1078CBDF}"/>
              </a:ext>
            </a:extLst>
          </p:cNvPr>
          <p:cNvSpPr txBox="1"/>
          <p:nvPr/>
        </p:nvSpPr>
        <p:spPr>
          <a:xfrm>
            <a:off x="4949609" y="3726686"/>
            <a:ext cx="57103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sind </a:t>
            </a:r>
            <a:b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Treiber</a:t>
            </a:r>
            <a:b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für eine Deindustrialisierung?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148187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BDB2CCAD-D27A-8D6B-534B-04FC57D52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73702"/>
            <a:ext cx="5384800" cy="3378961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96C3C70-7616-1711-7F67-8642E0D5CC8D}"/>
              </a:ext>
            </a:extLst>
          </p:cNvPr>
          <p:cNvSpPr txBox="1"/>
          <p:nvPr/>
        </p:nvSpPr>
        <p:spPr bwMode="auto"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de-DE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Russland und China haben sich im Sommer 2022 über den Verlauf der Erdgaspipeline Power </a:t>
            </a:r>
            <a:r>
              <a:rPr lang="de-DE" sz="2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Siberia</a:t>
            </a:r>
            <a:r>
              <a:rPr lang="de-DE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verständigt. </a:t>
            </a:r>
          </a:p>
          <a:p>
            <a:pPr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</a:pPr>
            <a:endParaRPr lang="de-DE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de-DE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 soll 50 Milliarden m³ Erdgas aus dem Yamal Fördergebiet, das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bislang Europa versorgt, nach China über die Mongolei transportieren. </a:t>
            </a:r>
          </a:p>
          <a:p>
            <a:pPr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Menge entspricht dem Gasimport von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Nordstream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1 nach Europa. Baubeginn 2024.</a:t>
            </a:r>
            <a:r>
              <a:rPr lang="de-DE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Foliennummernplatzhalter 1" hidden="1">
            <a:extLst>
              <a:ext uri="{FF2B5EF4-FFF2-40B4-BE49-F238E27FC236}">
                <a16:creationId xmlns:a16="http://schemas.microsoft.com/office/drawing/2014/main" id="{F4A197B8-C7DC-3294-ECB8-D5AB89FF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103D55C-452E-D54B-89EC-8A8590AE3457}" type="slidenum">
              <a:rPr lang="de-DE" smtClean="0"/>
              <a:pPr>
                <a:spcAft>
                  <a:spcPts val="600"/>
                </a:spcAft>
              </a:pPr>
              <a:t>20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E08677-7156-7C79-A8DF-6330918CD0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80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de-DE" dirty="0"/>
              <a:t>Gibt es eine mögliche Rückkehr zu russischem Gas?</a:t>
            </a:r>
          </a:p>
        </p:txBody>
      </p:sp>
    </p:spTree>
    <p:extLst>
      <p:ext uri="{BB962C8B-B14F-4D97-AF65-F5344CB8AC3E}">
        <p14:creationId xmlns:p14="http://schemas.microsoft.com/office/powerpoint/2010/main" val="3791898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>
            <a:extLst>
              <a:ext uri="{FF2B5EF4-FFF2-40B4-BE49-F238E27FC236}">
                <a16:creationId xmlns:a16="http://schemas.microsoft.com/office/drawing/2014/main" id="{CBAD9831-17AA-4E27-99ED-8DC72DD3E42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2800" b="1" dirty="0"/>
              <a:t>2. Wir brauchen „grüne“, CO2- freie Kohle- und Gaskraftwerke.</a:t>
            </a:r>
            <a:br>
              <a:rPr lang="de-DE" altLang="de-DE" sz="2800" b="1" dirty="0"/>
            </a:br>
            <a:r>
              <a:rPr lang="de-DE" altLang="de-DE" sz="2800" b="1" dirty="0"/>
              <a:t>CCS-</a:t>
            </a:r>
            <a:r>
              <a:rPr lang="de-DE" altLang="de-DE" sz="2800" b="1" dirty="0" err="1"/>
              <a:t>carbon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capture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sequestration</a:t>
            </a:r>
            <a:r>
              <a:rPr lang="de-DE" altLang="de-DE" sz="2800" b="1" dirty="0"/>
              <a:t> ist in Deutschland verboten</a:t>
            </a:r>
          </a:p>
        </p:txBody>
      </p:sp>
      <p:sp>
        <p:nvSpPr>
          <p:cNvPr id="50180" name="Textfeld 5">
            <a:extLst>
              <a:ext uri="{FF2B5EF4-FFF2-40B4-BE49-F238E27FC236}">
                <a16:creationId xmlns:a16="http://schemas.microsoft.com/office/drawing/2014/main" id="{C7147843-B2E8-4B10-B3FA-26E43964A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91" y="1417638"/>
            <a:ext cx="4836290" cy="541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2009 betreibt RWE am Standort des Braunkohlekraftwerks </a:t>
            </a:r>
            <a:r>
              <a:rPr lang="de-DE" alt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Niederaussem</a:t>
            </a: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zusammen mit BASF und Linde eine Anlage zur nachträglichen Abscheidung von CO2. Die Anlage scheidet über 90 % des CO2 ab. Die Kosten betragen 30 €/t CO2.</a:t>
            </a:r>
            <a:r>
              <a:rPr lang="de-DE" altLang="de-DE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Wirkungsgradverlust beträgt weniger als 10 %. </a:t>
            </a:r>
            <a:r>
              <a:rPr lang="de-DE" alt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Niederaussem</a:t>
            </a: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soll nach Willen des Bundeswirtschaftsministers und RWE  2030 einschl. CO2-Abscheidung stillgelegt werden.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23.5.2023 gab RWE bekannt, dass in England die dortigen Gaskraftwerke mit einer Leistung von 4,7 GW mit einer CCS-Anlage ausgestattet werden sollen und somit 11 Mio. t CO2 eingespart werden sollen</a:t>
            </a:r>
            <a:endParaRPr lang="de-DE" altLang="de-DE" sz="1600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1600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05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P. Moser et al VGB </a:t>
            </a:r>
            <a:r>
              <a:rPr lang="de-DE" altLang="de-DE" sz="1050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Powertech</a:t>
            </a:r>
            <a:r>
              <a:rPr lang="de-DE" altLang="de-DE" sz="105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1/2 2018 S.43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altLang="de-DE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docplayer.org</a:t>
            </a:r>
            <a:r>
              <a:rPr lang="de-DE" alt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/77145490-Peter-moser-georg-wiechers-sandra-schmidt-knut-stahl-gerald-vorberg-und-torsten-stoffregen.html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8FC33C91-5BC3-826A-AAD9-1468939C5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7131" y="1312219"/>
            <a:ext cx="5418671" cy="296120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357A147-2045-BFA8-5D2C-037E13BE3CD8}"/>
              </a:ext>
            </a:extLst>
          </p:cNvPr>
          <p:cNvSpPr txBox="1"/>
          <p:nvPr/>
        </p:nvSpPr>
        <p:spPr>
          <a:xfrm>
            <a:off x="10186358" y="4402286"/>
            <a:ext cx="1457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Foto: BASF OASE </a:t>
            </a:r>
            <a:r>
              <a:rPr lang="de-DE" sz="1000" err="1"/>
              <a:t>blue</a:t>
            </a:r>
            <a:endParaRPr lang="de-DE" sz="10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AE0D55-EAE7-C7AF-2280-0EDC36140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997" y="4273427"/>
            <a:ext cx="3786468" cy="252243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6ABC4A8-C4F4-91C7-3164-CECE00CE79D6}"/>
              </a:ext>
            </a:extLst>
          </p:cNvPr>
          <p:cNvSpPr txBox="1"/>
          <p:nvPr/>
        </p:nvSpPr>
        <p:spPr>
          <a:xfrm>
            <a:off x="9920376" y="6245525"/>
            <a:ext cx="1723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Foto RWE 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>
            <a:extLst>
              <a:ext uri="{FF2B5EF4-FFF2-40B4-BE49-F238E27FC236}">
                <a16:creationId xmlns:a16="http://schemas.microsoft.com/office/drawing/2014/main" id="{CBAD9831-17AA-4E27-99ED-8DC72DD3E42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2800" b="1" dirty="0"/>
              <a:t>CO2- freie Kohlekraftwerke würden in Deutschland den Strompreis senken und die Stromversorgung für die Industrie sichern</a:t>
            </a:r>
          </a:p>
        </p:txBody>
      </p:sp>
      <p:pic>
        <p:nvPicPr>
          <p:cNvPr id="50179" name="Inhaltsplatzhalter 4">
            <a:extLst>
              <a:ext uri="{FF2B5EF4-FFF2-40B4-BE49-F238E27FC236}">
                <a16:creationId xmlns:a16="http://schemas.microsoft.com/office/drawing/2014/main" id="{6FBA6BDD-2D47-4434-8D7C-A2BA4A668E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6354" y="1850712"/>
            <a:ext cx="4157931" cy="2662302"/>
          </a:xfrm>
        </p:spPr>
      </p:pic>
      <p:sp>
        <p:nvSpPr>
          <p:cNvPr id="50180" name="Textfeld 5">
            <a:extLst>
              <a:ext uri="{FF2B5EF4-FFF2-40B4-BE49-F238E27FC236}">
                <a16:creationId xmlns:a16="http://schemas.microsoft.com/office/drawing/2014/main" id="{C7147843-B2E8-4B10-B3FA-26E43964A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818" y="1479852"/>
            <a:ext cx="5959761" cy="48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CCS Anlage in Schwarze Pumpe in Deutschland wurde 2014 stillgelegt. Die Anlage steht immer noch dort. </a:t>
            </a:r>
            <a:b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ostdeutschen Braunkohlekraftwerke produzieren 50 TWh Strom und emittieren etwa 50 Mio. t CO2.</a:t>
            </a:r>
            <a:r>
              <a:rPr lang="de-DE" sz="16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Aufwand für die CO2-Abscheidung würde etwa 70 €/t CO2, entsprechend 3,5 Milliarden € pro Jahr kosten. Die Stromkosten Deutschlands würden um 90 € </a:t>
            </a:r>
            <a:r>
              <a:rPr lang="de-DE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Zertikatekosten</a:t>
            </a:r>
            <a:r>
              <a: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 CO2 , das sind 4,5 Milliarden, gesenkt. Netto: 1 Milliarde weniger Kosten pro Jahr !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isländische Unternehmen </a:t>
            </a:r>
            <a:r>
              <a:rPr lang="de-DE" alt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Carbfix</a:t>
            </a:r>
            <a:r>
              <a:rPr lang="de-DE" alt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speichert CO2 in Basalt. Nach 2 Jahren hat sich CO2 zu 95% zu Carbonaten mineralisiert. Bei 100 €/t CO2 Zertifikatspreis ist das CCS Verfahren einschl. Transport und Ablagerung mit Kosten von 60-80 € hoch wirtschaftlich</a:t>
            </a: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C1FBE27-8D3F-6317-7D0E-91907D6CE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55" y="4753155"/>
            <a:ext cx="4157932" cy="1143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4AB2FFB-9144-4E5E-BC84-6D396849F6B6}"/>
              </a:ext>
            </a:extLst>
          </p:cNvPr>
          <p:cNvSpPr txBox="1"/>
          <p:nvPr/>
        </p:nvSpPr>
        <p:spPr>
          <a:xfrm>
            <a:off x="1371600" y="6421653"/>
            <a:ext cx="5391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1)https://</a:t>
            </a:r>
            <a:r>
              <a:rPr lang="de-DE" sz="1000" dirty="0" err="1"/>
              <a:t>braunkohle.de</a:t>
            </a:r>
            <a:r>
              <a:rPr lang="de-DE" sz="1000" dirty="0"/>
              <a:t>/braunkohle-in-deutschland/</a:t>
            </a:r>
            <a:r>
              <a:rPr lang="de-DE" sz="1000" dirty="0" err="1"/>
              <a:t>bedeutung</a:t>
            </a:r>
            <a:r>
              <a:rPr lang="de-DE" sz="1000" dirty="0"/>
              <a:t>-der-</a:t>
            </a:r>
            <a:r>
              <a:rPr lang="de-DE" sz="1000" dirty="0" err="1"/>
              <a:t>braunkohle</a:t>
            </a:r>
            <a:endParaRPr lang="de-DE" sz="1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21F5A5-3E01-E4DE-A8D2-8952F9CBD309}"/>
              </a:ext>
            </a:extLst>
          </p:cNvPr>
          <p:cNvSpPr txBox="1"/>
          <p:nvPr/>
        </p:nvSpPr>
        <p:spPr>
          <a:xfrm>
            <a:off x="7668883" y="6236456"/>
            <a:ext cx="2070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Quelle carbfix.com</a:t>
            </a:r>
          </a:p>
        </p:txBody>
      </p:sp>
    </p:spTree>
    <p:extLst>
      <p:ext uri="{BB962C8B-B14F-4D97-AF65-F5344CB8AC3E}">
        <p14:creationId xmlns:p14="http://schemas.microsoft.com/office/powerpoint/2010/main" val="2125482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fficeArt object" descr="Grafik 11">
            <a:extLst>
              <a:ext uri="{FF2B5EF4-FFF2-40B4-BE49-F238E27FC236}">
                <a16:creationId xmlns:a16="http://schemas.microsoft.com/office/drawing/2014/main" id="{0887A3C2-F0A5-29AA-86BF-1FF3C1A8D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55206" y="2006993"/>
            <a:ext cx="7976813" cy="434935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9886EEE-B1F9-619D-1920-B7AAA5AFB116}"/>
              </a:ext>
            </a:extLst>
          </p:cNvPr>
          <p:cNvSpPr txBox="1"/>
          <p:nvPr/>
        </p:nvSpPr>
        <p:spPr>
          <a:xfrm>
            <a:off x="8737600" y="6356351"/>
            <a:ext cx="2844800" cy="294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875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</a:pPr>
            <a:r>
              <a:rPr lang="de-DE" sz="1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Quelle :Global CCS Institute</a:t>
            </a:r>
            <a:r>
              <a:rPr lang="de-DE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de-DE" sz="1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D5C33D8-B63F-0FFA-E1FA-6CA84C7A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D55C-452E-D54B-89EC-8A8590AE3457}" type="slidenum">
              <a:rPr lang="de-DE" smtClean="0"/>
              <a:t>23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0AA78DB-C693-6A22-3AC5-C13BB2879E70}"/>
              </a:ext>
            </a:extLst>
          </p:cNvPr>
          <p:cNvSpPr txBox="1"/>
          <p:nvPr/>
        </p:nvSpPr>
        <p:spPr>
          <a:xfrm>
            <a:off x="381966" y="274744"/>
            <a:ext cx="11200434" cy="8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de-DE" dirty="0"/>
              <a:t>CCS wird weltweit betrieben - nur in Deutschland und Frankreich verboten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A08918-4DB8-273A-A34E-100C005D876E}"/>
              </a:ext>
            </a:extLst>
          </p:cNvPr>
          <p:cNvSpPr txBox="1"/>
          <p:nvPr/>
        </p:nvSpPr>
        <p:spPr>
          <a:xfrm>
            <a:off x="1354238" y="1363349"/>
            <a:ext cx="9977377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875" algn="ctr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</a:pPr>
            <a:r>
              <a:rPr lang="de-DE" sz="20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 panose="02020603050405020304" pitchFamily="18" charset="0"/>
              </a:rPr>
              <a:t>Übersicht kommerzieller CCS-Projekte. Frankreich und Deutschland haben keine Projekte. </a:t>
            </a:r>
            <a:endParaRPr lang="de-DE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93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E3033-7946-4454-8F09-03C5648CC4F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3. Neue, sichere Kernkraftwerkstechnologie in Deutschland ermöglichen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104E19-AA0A-7620-E66D-BED998776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3909"/>
            <a:ext cx="4971691" cy="411189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sz="1800" b="1" dirty="0"/>
              <a:t>USA: </a:t>
            </a:r>
            <a:r>
              <a:rPr lang="de-DE" sz="1800" dirty="0"/>
              <a:t>Dow und X-</a:t>
            </a:r>
            <a:r>
              <a:rPr lang="de-DE" sz="1800" dirty="0" err="1"/>
              <a:t>energy</a:t>
            </a:r>
            <a:r>
              <a:rPr lang="de-DE" sz="1800" dirty="0"/>
              <a:t> wollen gemeinsam ein SMR-Kernkraftwerk bauen (8.3.2023.)</a:t>
            </a:r>
          </a:p>
          <a:p>
            <a:pPr>
              <a:spcAft>
                <a:spcPts val="1200"/>
              </a:spcAft>
            </a:pPr>
            <a:r>
              <a:rPr lang="de-DE" sz="1800" b="1" dirty="0"/>
              <a:t>Schweden: </a:t>
            </a:r>
            <a:r>
              <a:rPr lang="de-DE" sz="1800" dirty="0" err="1"/>
              <a:t>LeadCold</a:t>
            </a:r>
            <a:r>
              <a:rPr lang="de-DE" sz="1800" dirty="0"/>
              <a:t> prüft </a:t>
            </a:r>
            <a:r>
              <a:rPr lang="de-DE" sz="1800" dirty="0" err="1"/>
              <a:t>Studsvik</a:t>
            </a:r>
            <a:r>
              <a:rPr lang="de-DE" sz="1800" dirty="0"/>
              <a:t>-Standort für bleigekühlten Forschungs- und Demonstrationsreaktor 10.3.2023</a:t>
            </a:r>
          </a:p>
          <a:p>
            <a:pPr>
              <a:spcAft>
                <a:spcPts val="1200"/>
              </a:spcAft>
            </a:pPr>
            <a:r>
              <a:rPr lang="de-DE" sz="1800" b="1" dirty="0"/>
              <a:t>USA: </a:t>
            </a:r>
            <a:r>
              <a:rPr lang="de-DE" sz="1800" dirty="0" err="1"/>
              <a:t>Oklo</a:t>
            </a:r>
            <a:r>
              <a:rPr lang="de-DE" sz="1800" dirty="0"/>
              <a:t> legt Projektplan zur Vorlizenzierung der Brennstoffrecyclinganlage vor (3.2.2023)</a:t>
            </a:r>
          </a:p>
          <a:p>
            <a:pPr>
              <a:spcAft>
                <a:spcPts val="1200"/>
              </a:spcAft>
            </a:pPr>
            <a:r>
              <a:rPr lang="de-DE" sz="1800" b="1" dirty="0"/>
              <a:t>Dänemark: </a:t>
            </a:r>
            <a:r>
              <a:rPr lang="de-DE" sz="1800" dirty="0"/>
              <a:t>Prototyp eines Thorium-Flüssigsalzreaktors soll vor Ende 2025 in Betrieb sein (30.11.2022)</a:t>
            </a:r>
          </a:p>
          <a:p>
            <a:pPr>
              <a:spcAft>
                <a:spcPts val="1200"/>
              </a:spcAft>
            </a:pPr>
            <a:endParaRPr lang="de-DE" sz="1800" dirty="0"/>
          </a:p>
          <a:p>
            <a:pPr marL="0" indent="0">
              <a:spcAft>
                <a:spcPts val="1200"/>
              </a:spcAft>
              <a:buNone/>
            </a:pPr>
            <a:endParaRPr lang="de-DE" sz="1800" dirty="0"/>
          </a:p>
          <a:p>
            <a:pPr>
              <a:spcAft>
                <a:spcPts val="1200"/>
              </a:spcAft>
            </a:pPr>
            <a:endParaRPr lang="de-DE" sz="2800" dirty="0"/>
          </a:p>
          <a:p>
            <a:pPr>
              <a:spcAft>
                <a:spcPts val="1200"/>
              </a:spcAft>
            </a:pP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57A0A49-C656-DCF3-2322-ECBA83E46507}"/>
              </a:ext>
            </a:extLst>
          </p:cNvPr>
          <p:cNvSpPr txBox="1"/>
          <p:nvPr/>
        </p:nvSpPr>
        <p:spPr>
          <a:xfrm>
            <a:off x="6096000" y="2005319"/>
            <a:ext cx="538379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 Kanada: </a:t>
            </a:r>
            <a:r>
              <a:rPr lang="de-DE" dirty="0" err="1"/>
              <a:t>Terrestrial</a:t>
            </a:r>
            <a:r>
              <a:rPr lang="de-DE" dirty="0"/>
              <a:t> Energy </a:t>
            </a:r>
            <a:r>
              <a:rPr lang="de-DE" dirty="0" err="1"/>
              <a:t>schliesst</a:t>
            </a:r>
            <a:r>
              <a:rPr lang="de-DE" dirty="0"/>
              <a:t> Phase 2 der Vorlizenzierung ab (20.4.2023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USA und Japan: </a:t>
            </a:r>
            <a:r>
              <a:rPr lang="de-DE" dirty="0"/>
              <a:t>Zusammenarbeit bei fortgeschrittenen Reaktoren (17.1.2023)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SMR: </a:t>
            </a:r>
            <a:r>
              <a:rPr lang="de-DE" dirty="0"/>
              <a:t>britische Aufsichtsbehörde prüft sechs Zulassungsanträge für Vorlizenzierung (11.1.2023)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Seaborgs</a:t>
            </a:r>
            <a:r>
              <a:rPr lang="de-DE" dirty="0"/>
              <a:t> schwimmendes Kernkraftwerk nimmt erste Hürde (10.1.2023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 err="1"/>
              <a:t>Grossbritannien</a:t>
            </a:r>
            <a:r>
              <a:rPr lang="de-DE" b="1" dirty="0"/>
              <a:t>: </a:t>
            </a:r>
            <a:r>
              <a:rPr lang="de-DE" dirty="0"/>
              <a:t>Regierung unterstützt gasgekühlte Hochtemperatur-Reaktoren (23.12.2023)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Ruanda : </a:t>
            </a:r>
            <a:r>
              <a:rPr lang="de-DE" dirty="0"/>
              <a:t>Fördert den Dual Fluid Reaktor</a:t>
            </a:r>
          </a:p>
          <a:p>
            <a:pPr>
              <a:spcAft>
                <a:spcPts val="1200"/>
              </a:spcAft>
            </a:pPr>
            <a:endParaRPr lang="de-DE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4E4B8C-43AD-3129-F105-16DC115A39D3}"/>
              </a:ext>
            </a:extLst>
          </p:cNvPr>
          <p:cNvSpPr txBox="1"/>
          <p:nvPr/>
        </p:nvSpPr>
        <p:spPr>
          <a:xfrm>
            <a:off x="2087592" y="6047117"/>
            <a:ext cx="845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Deutschland ist der grüne Geisterfahrer in Sachen sicherer und preiswerter Kernenergie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574BD0A-BC9E-8C2A-6C93-E32CF70E7B1F}"/>
              </a:ext>
            </a:extLst>
          </p:cNvPr>
          <p:cNvSpPr txBox="1"/>
          <p:nvPr/>
        </p:nvSpPr>
        <p:spPr>
          <a:xfrm>
            <a:off x="1203765" y="1371391"/>
            <a:ext cx="9977377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875" algn="ctr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</a:pPr>
            <a:r>
              <a:rPr lang="de-DE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Times New Roman" panose="02020603050405020304" pitchFamily="18" charset="0"/>
              </a:rPr>
              <a:t>E</a:t>
            </a:r>
            <a:r>
              <a:rPr lang="de-DE" sz="20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 panose="02020603050405020304" pitchFamily="18" charset="0"/>
              </a:rPr>
              <a:t>xemplarische Übersicht zur Planung weltweiter Kernkraftwerke </a:t>
            </a:r>
          </a:p>
        </p:txBody>
      </p:sp>
    </p:spTree>
    <p:extLst>
      <p:ext uri="{BB962C8B-B14F-4D97-AF65-F5344CB8AC3E}">
        <p14:creationId xmlns:p14="http://schemas.microsoft.com/office/powerpoint/2010/main" val="2761143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79BF1-5759-0D5C-DFD2-6112EFDC46C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Das Meinungsbild zur Kernkraft in Deutschland hat sich seit der Energiekrise verschoben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05C540-98A8-F02D-AAD6-21071B665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85" y="1836772"/>
            <a:ext cx="8875577" cy="468335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EF35B55-BBFA-52C9-58C6-0B8A66234B77}"/>
              </a:ext>
            </a:extLst>
          </p:cNvPr>
          <p:cNvSpPr txBox="1"/>
          <p:nvPr/>
        </p:nvSpPr>
        <p:spPr>
          <a:xfrm>
            <a:off x="4074289" y="1652106"/>
            <a:ext cx="370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/>
              <a:t>Meinungsbild zur Kernkraft seit 1984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85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6">
            <a:extLst>
              <a:ext uri="{FF2B5EF4-FFF2-40B4-BE49-F238E27FC236}">
                <a16:creationId xmlns:a16="http://schemas.microsoft.com/office/drawing/2014/main" id="{08C48F27-7C77-4345-9B9B-889BE40A8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771063" y="6450014"/>
            <a:ext cx="779462" cy="36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800">
                <a:solidFill>
                  <a:srgbClr val="898989"/>
                </a:solidFill>
                <a:cs typeface="Arial" panose="020B0604020202020204" pitchFamily="34" charset="0"/>
              </a:rPr>
              <a:t>Seite </a:t>
            </a:r>
            <a:fld id="{4DC472C8-A5A7-4F4F-BA3C-21053EE9A0DC}" type="slidenum">
              <a:rPr lang="de-DE" altLang="de-DE" sz="80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r>
              <a:rPr lang="de-DE" altLang="de-DE" sz="800">
                <a:solidFill>
                  <a:srgbClr val="898989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7F149F-C945-51D1-6A5A-0A01BC0AE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47" y="560717"/>
            <a:ext cx="3782534" cy="588929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0282ED6-63B7-5D02-30A4-09583E48F047}"/>
              </a:ext>
            </a:extLst>
          </p:cNvPr>
          <p:cNvSpPr txBox="1"/>
          <p:nvPr/>
        </p:nvSpPr>
        <p:spPr>
          <a:xfrm>
            <a:off x="4076437" y="5708452"/>
            <a:ext cx="3752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/>
              <a:t>Weitere Informationen finden Sie auf:</a:t>
            </a:r>
            <a:br>
              <a:rPr lang="de-DE" altLang="de-DE" sz="1800"/>
            </a:br>
            <a:r>
              <a:rPr lang="de-DE" altLang="de-DE" sz="1800" b="1">
                <a:solidFill>
                  <a:srgbClr val="FF0000"/>
                </a:solidFill>
              </a:rPr>
              <a:t>vahrenholt.net</a:t>
            </a:r>
          </a:p>
          <a:p>
            <a:r>
              <a:rPr lang="de-DE" b="1">
                <a:solidFill>
                  <a:srgbClr val="FF0000"/>
                </a:solidFill>
              </a:rPr>
              <a:t>Klimanachrichten.de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27A285-783E-AE78-AA78-495071AF3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7" y="681487"/>
            <a:ext cx="3874479" cy="54518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95716-83DD-4FFF-8245-98E107E6DDC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Die Strompreise haben sich 2021 vervierfacht:</a:t>
            </a:r>
            <a:br>
              <a:rPr lang="de-DE" sz="2800" b="1" dirty="0"/>
            </a:br>
            <a:r>
              <a:rPr lang="de-DE" sz="2800" b="1" dirty="0"/>
              <a:t>Deutschland muss aufhören, die Strompreise zu erhöhen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A4B3F5B-8D7B-45EA-9BD9-5F3E9269B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40" y="1354347"/>
            <a:ext cx="10279814" cy="451382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C84843E-3BFE-4D72-83B4-7446F2FFA7FA}"/>
              </a:ext>
            </a:extLst>
          </p:cNvPr>
          <p:cNvSpPr txBox="1"/>
          <p:nvPr/>
        </p:nvSpPr>
        <p:spPr>
          <a:xfrm>
            <a:off x="3287486" y="1883229"/>
            <a:ext cx="593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Börsenstrompreis Deutschland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F505F7E-B937-4B49-B378-29DAEBBC4AB1}"/>
              </a:ext>
            </a:extLst>
          </p:cNvPr>
          <p:cNvSpPr txBox="1"/>
          <p:nvPr/>
        </p:nvSpPr>
        <p:spPr>
          <a:xfrm>
            <a:off x="8697686" y="6172591"/>
            <a:ext cx="2884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Fraunhofer ISE 2021</a:t>
            </a:r>
          </a:p>
        </p:txBody>
      </p:sp>
    </p:spTree>
    <p:extLst>
      <p:ext uri="{BB962C8B-B14F-4D97-AF65-F5344CB8AC3E}">
        <p14:creationId xmlns:p14="http://schemas.microsoft.com/office/powerpoint/2010/main" val="11992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68C53FD-72BE-C288-D315-C86D26187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77" y="1779089"/>
            <a:ext cx="9793051" cy="4274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EBD8A5-A9F7-456C-8261-C224E43A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1027434" cy="13298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Die Verteuerung der Strompreise ist politisch gewollt: </a:t>
            </a:r>
            <a:br>
              <a:rPr lang="de-DE" sz="2800" b="1" dirty="0"/>
            </a:br>
            <a:r>
              <a:rPr lang="de-DE" sz="2800" b="1" dirty="0"/>
              <a:t>Die Europäische Kommission hat die Preise der CO2-Zertifikate </a:t>
            </a:r>
            <a:br>
              <a:rPr lang="de-DE" sz="2800" b="1" dirty="0"/>
            </a:br>
            <a:r>
              <a:rPr lang="de-DE" sz="2800" b="1" dirty="0"/>
              <a:t>auf das Vierfache ansteigen lassen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07D429-9E04-40E7-85BD-B92E2429CB21}"/>
              </a:ext>
            </a:extLst>
          </p:cNvPr>
          <p:cNvSpPr txBox="1"/>
          <p:nvPr/>
        </p:nvSpPr>
        <p:spPr>
          <a:xfrm>
            <a:off x="10751389" y="1829753"/>
            <a:ext cx="131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€/t CO</a:t>
            </a:r>
            <a:r>
              <a:rPr lang="de-DE" baseline="-25000"/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ADFB2C-F2EE-055A-76F5-A8AEE3B05ADE}"/>
              </a:ext>
            </a:extLst>
          </p:cNvPr>
          <p:cNvSpPr txBox="1"/>
          <p:nvPr/>
        </p:nvSpPr>
        <p:spPr>
          <a:xfrm>
            <a:off x="8410755" y="6228272"/>
            <a:ext cx="2199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err="1"/>
              <a:t>Quelle:Ariva.de</a:t>
            </a:r>
            <a:r>
              <a:rPr lang="de-DE" sz="1100"/>
              <a:t>/</a:t>
            </a:r>
            <a:r>
              <a:rPr lang="de-DE" sz="1100" err="1"/>
              <a:t>zertifikate</a:t>
            </a:r>
            <a:endParaRPr lang="de-DE" sz="1100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211D0CFC-473B-242F-B832-32952335308F}"/>
              </a:ext>
            </a:extLst>
          </p:cNvPr>
          <p:cNvCxnSpPr/>
          <p:nvPr/>
        </p:nvCxnSpPr>
        <p:spPr>
          <a:xfrm flipV="1">
            <a:off x="3257550" y="2057400"/>
            <a:ext cx="3986213" cy="2757488"/>
          </a:xfrm>
          <a:prstGeom prst="line">
            <a:avLst/>
          </a:prstGeom>
          <a:ln w="38100">
            <a:solidFill>
              <a:srgbClr val="FF2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3EF68B67-DF75-4607-87B3-82BDF682BB33}"/>
              </a:ext>
            </a:extLst>
          </p:cNvPr>
          <p:cNvSpPr txBox="1"/>
          <p:nvPr/>
        </p:nvSpPr>
        <p:spPr>
          <a:xfrm>
            <a:off x="7358066" y="3986209"/>
            <a:ext cx="1989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rgbClr val="FF2600"/>
                </a:solidFill>
              </a:rPr>
              <a:t>+ 400 %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AC9C9F-DE70-AB19-8102-2A5AD3DF372B}"/>
              </a:ext>
            </a:extLst>
          </p:cNvPr>
          <p:cNvSpPr txBox="1"/>
          <p:nvPr/>
        </p:nvSpPr>
        <p:spPr>
          <a:xfrm>
            <a:off x="1352277" y="2199085"/>
            <a:ext cx="3685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/>
              <a:t>Preisentwicklung der CO2-Zertifikate</a:t>
            </a:r>
            <a:br>
              <a:rPr lang="de-DE" sz="1800" b="1" dirty="0"/>
            </a:br>
            <a:r>
              <a:rPr lang="de-DE" sz="1800" b="1" dirty="0"/>
              <a:t>in €/ t Co</a:t>
            </a:r>
            <a:r>
              <a:rPr lang="de-DE" sz="1800" b="1" baseline="-25000" dirty="0"/>
              <a:t>2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30200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68C53FD-72BE-C288-D315-C86D26187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77" y="1779089"/>
            <a:ext cx="9793051" cy="4274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EBD8A5-A9F7-456C-8261-C224E43A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1027434" cy="13298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Allein durch den europäischen </a:t>
            </a:r>
            <a:r>
              <a:rPr lang="de-DE" sz="2800" b="1" dirty="0" err="1"/>
              <a:t>Zertifikatehandel</a:t>
            </a:r>
            <a:r>
              <a:rPr lang="de-DE" sz="2800" b="1" dirty="0"/>
              <a:t> haben sich die Strompreise für konventionelle Kraftwerke verdoppelt bis verdreifacht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07D429-9E04-40E7-85BD-B92E2429CB21}"/>
              </a:ext>
            </a:extLst>
          </p:cNvPr>
          <p:cNvSpPr txBox="1"/>
          <p:nvPr/>
        </p:nvSpPr>
        <p:spPr>
          <a:xfrm>
            <a:off x="10751389" y="1829753"/>
            <a:ext cx="131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€/t CO</a:t>
            </a:r>
            <a:r>
              <a:rPr lang="de-DE" baseline="-25000"/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ADFB2C-F2EE-055A-76F5-A8AEE3B05ADE}"/>
              </a:ext>
            </a:extLst>
          </p:cNvPr>
          <p:cNvSpPr txBox="1"/>
          <p:nvPr/>
        </p:nvSpPr>
        <p:spPr>
          <a:xfrm>
            <a:off x="8630674" y="6031502"/>
            <a:ext cx="2199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Quelle:Ariva.de</a:t>
            </a:r>
            <a:r>
              <a:rPr lang="de-DE" sz="1100" dirty="0"/>
              <a:t>/</a:t>
            </a:r>
            <a:r>
              <a:rPr lang="de-DE" sz="1100" dirty="0" err="1"/>
              <a:t>zertifikate</a:t>
            </a:r>
            <a:endParaRPr lang="de-DE" sz="11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7643A45-35F9-3816-4084-1227270FD10D}"/>
              </a:ext>
            </a:extLst>
          </p:cNvPr>
          <p:cNvSpPr/>
          <p:nvPr/>
        </p:nvSpPr>
        <p:spPr>
          <a:xfrm>
            <a:off x="609600" y="1604512"/>
            <a:ext cx="11027434" cy="462376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E02A25-70E9-BC47-FA7A-155B1710A647}"/>
              </a:ext>
            </a:extLst>
          </p:cNvPr>
          <p:cNvSpPr txBox="1"/>
          <p:nvPr/>
        </p:nvSpPr>
        <p:spPr>
          <a:xfrm>
            <a:off x="3867836" y="3481389"/>
            <a:ext cx="199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Braunkohlekraftwerk</a:t>
            </a:r>
            <a:endParaRPr lang="de-DE" sz="16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88084AB-4A31-857D-09A3-D39C9F393702}"/>
              </a:ext>
            </a:extLst>
          </p:cNvPr>
          <p:cNvSpPr txBox="1"/>
          <p:nvPr/>
        </p:nvSpPr>
        <p:spPr>
          <a:xfrm>
            <a:off x="4182413" y="1438644"/>
            <a:ext cx="472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/>
              <a:t>Preisentwicklung für konventionelle Kraftwerke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97E67A-993E-BA58-5E50-12603E9BACEA}"/>
              </a:ext>
            </a:extLst>
          </p:cNvPr>
          <p:cNvSpPr txBox="1"/>
          <p:nvPr/>
        </p:nvSpPr>
        <p:spPr>
          <a:xfrm>
            <a:off x="1445140" y="2056475"/>
            <a:ext cx="6946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/>
              <a:t>Die Strompreise erhöhten sich durch CO</a:t>
            </a:r>
            <a:r>
              <a:rPr lang="de-DE" sz="1800" b="1" baseline="-25000" dirty="0"/>
              <a:t>2</a:t>
            </a:r>
            <a:r>
              <a:rPr lang="de-DE" sz="1800" b="1" dirty="0"/>
              <a:t>-Zertifikate bei 80 €/t CO</a:t>
            </a:r>
            <a:r>
              <a:rPr lang="de-DE" sz="1800" b="1" baseline="-25000" dirty="0"/>
              <a:t>2</a:t>
            </a:r>
            <a:r>
              <a:rPr lang="de-DE" sz="1800" b="1" dirty="0"/>
              <a:t> um:</a:t>
            </a:r>
            <a:endParaRPr lang="de-DE" b="1" dirty="0"/>
          </a:p>
          <a:p>
            <a:endParaRPr lang="de-DE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095E7A-0995-9C36-070A-54DB7797B38B}"/>
              </a:ext>
            </a:extLst>
          </p:cNvPr>
          <p:cNvSpPr txBox="1"/>
          <p:nvPr/>
        </p:nvSpPr>
        <p:spPr>
          <a:xfrm>
            <a:off x="6219993" y="2665689"/>
            <a:ext cx="14631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Strompreis vor </a:t>
            </a:r>
            <a:br>
              <a:rPr lang="de-DE" sz="1400" b="1" dirty="0"/>
            </a:br>
            <a:r>
              <a:rPr lang="de-DE" sz="1400" b="1" dirty="0" err="1"/>
              <a:t>Zertifikatehandel</a:t>
            </a:r>
            <a:br>
              <a:rPr lang="de-DE" sz="1400" b="1" dirty="0"/>
            </a:br>
            <a:r>
              <a:rPr lang="de-DE" sz="1400" dirty="0"/>
              <a:t>in € Cent/ </a:t>
            </a:r>
            <a:r>
              <a:rPr lang="de-DE" sz="1400" dirty="0" err="1"/>
              <a:t>kwh</a:t>
            </a:r>
            <a:endParaRPr lang="de-DE" sz="1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CCF5D1-013E-7AAF-01EA-0236D8B89AD5}"/>
              </a:ext>
            </a:extLst>
          </p:cNvPr>
          <p:cNvSpPr txBox="1"/>
          <p:nvPr/>
        </p:nvSpPr>
        <p:spPr>
          <a:xfrm>
            <a:off x="3867836" y="4097416"/>
            <a:ext cx="199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Steinkohlekraftwerk</a:t>
            </a:r>
            <a:endParaRPr lang="de-DE" sz="1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B2C3094-B192-F133-B345-8A8E5ADE6988}"/>
              </a:ext>
            </a:extLst>
          </p:cNvPr>
          <p:cNvSpPr txBox="1"/>
          <p:nvPr/>
        </p:nvSpPr>
        <p:spPr>
          <a:xfrm>
            <a:off x="3867835" y="4660290"/>
            <a:ext cx="199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Gaskraftwerk GUD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9F2DB3E-A1B9-36F7-5A6D-12B979535874}"/>
              </a:ext>
            </a:extLst>
          </p:cNvPr>
          <p:cNvSpPr txBox="1"/>
          <p:nvPr/>
        </p:nvSpPr>
        <p:spPr>
          <a:xfrm>
            <a:off x="3867837" y="5196571"/>
            <a:ext cx="199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Kernkraft</a:t>
            </a:r>
            <a:endParaRPr lang="de-DE" sz="16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630A20-44BE-5F2C-D25C-E6847C3F6CD3}"/>
              </a:ext>
            </a:extLst>
          </p:cNvPr>
          <p:cNvSpPr txBox="1"/>
          <p:nvPr/>
        </p:nvSpPr>
        <p:spPr>
          <a:xfrm>
            <a:off x="8007108" y="2665689"/>
            <a:ext cx="13297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Aufpreis</a:t>
            </a:r>
            <a:br>
              <a:rPr lang="de-DE" sz="1400" b="1" dirty="0"/>
            </a:br>
            <a:r>
              <a:rPr lang="de-DE" sz="1400" b="1" dirty="0"/>
              <a:t>durch Zertifikat</a:t>
            </a:r>
            <a:br>
              <a:rPr lang="de-DE" sz="1400" b="1" dirty="0"/>
            </a:br>
            <a:r>
              <a:rPr lang="de-DE" sz="1400" dirty="0"/>
              <a:t>in € Cent/ </a:t>
            </a:r>
            <a:r>
              <a:rPr lang="de-DE" sz="1400" dirty="0" err="1"/>
              <a:t>kwh</a:t>
            </a:r>
            <a:endParaRPr lang="de-DE" sz="14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C3CFE72-8E7A-8F9E-0015-3EF357585E9E}"/>
              </a:ext>
            </a:extLst>
          </p:cNvPr>
          <p:cNvSpPr txBox="1"/>
          <p:nvPr/>
        </p:nvSpPr>
        <p:spPr>
          <a:xfrm>
            <a:off x="9655052" y="2665689"/>
            <a:ext cx="12457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Aktueller</a:t>
            </a:r>
            <a:br>
              <a:rPr lang="de-DE" sz="1400" b="1" dirty="0"/>
            </a:br>
            <a:r>
              <a:rPr lang="de-DE" sz="1400" b="1" dirty="0"/>
              <a:t>Strompreis</a:t>
            </a:r>
            <a:br>
              <a:rPr lang="de-DE" sz="1400" b="1" dirty="0"/>
            </a:br>
            <a:r>
              <a:rPr lang="de-DE" sz="1400" dirty="0"/>
              <a:t>in € Cent/ </a:t>
            </a:r>
            <a:r>
              <a:rPr lang="de-DE" sz="1400" dirty="0" err="1"/>
              <a:t>kwh</a:t>
            </a:r>
            <a:endParaRPr lang="de-DE" sz="1400" dirty="0"/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FAF0F621-2491-EE85-08ED-6052444C1D0B}"/>
              </a:ext>
            </a:extLst>
          </p:cNvPr>
          <p:cNvCxnSpPr>
            <a:cxnSpLocks/>
          </p:cNvCxnSpPr>
          <p:nvPr/>
        </p:nvCxnSpPr>
        <p:spPr>
          <a:xfrm>
            <a:off x="3690969" y="3933313"/>
            <a:ext cx="7148754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CB406DA0-DC12-4BF5-3EFF-10248A98D090}"/>
              </a:ext>
            </a:extLst>
          </p:cNvPr>
          <p:cNvCxnSpPr>
            <a:cxnSpLocks/>
          </p:cNvCxnSpPr>
          <p:nvPr/>
        </p:nvCxnSpPr>
        <p:spPr>
          <a:xfrm>
            <a:off x="3681322" y="4537127"/>
            <a:ext cx="7158401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589B129E-2F26-3C5D-82B3-2E5AF05EFCC6}"/>
              </a:ext>
            </a:extLst>
          </p:cNvPr>
          <p:cNvCxnSpPr>
            <a:cxnSpLocks/>
          </p:cNvCxnSpPr>
          <p:nvPr/>
        </p:nvCxnSpPr>
        <p:spPr>
          <a:xfrm>
            <a:off x="3660101" y="5117794"/>
            <a:ext cx="7179622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9856B9D7-0E0B-F809-62CF-E37A9D0DDB4B}"/>
              </a:ext>
            </a:extLst>
          </p:cNvPr>
          <p:cNvCxnSpPr>
            <a:cxnSpLocks/>
          </p:cNvCxnSpPr>
          <p:nvPr/>
        </p:nvCxnSpPr>
        <p:spPr>
          <a:xfrm>
            <a:off x="3662030" y="5629010"/>
            <a:ext cx="7177693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AFDF57CA-495A-1DE0-D39A-368A106A1017}"/>
              </a:ext>
            </a:extLst>
          </p:cNvPr>
          <p:cNvSpPr txBox="1"/>
          <p:nvPr/>
        </p:nvSpPr>
        <p:spPr>
          <a:xfrm>
            <a:off x="6582565" y="3372751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3,0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6385187-92CA-FF0A-C0A7-68DA0A2566B4}"/>
              </a:ext>
            </a:extLst>
          </p:cNvPr>
          <p:cNvSpPr txBox="1"/>
          <p:nvPr/>
        </p:nvSpPr>
        <p:spPr>
          <a:xfrm>
            <a:off x="6584492" y="3930267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4,5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35E4813-C599-9F99-A8B0-575BE011738D}"/>
              </a:ext>
            </a:extLst>
          </p:cNvPr>
          <p:cNvSpPr txBox="1"/>
          <p:nvPr/>
        </p:nvSpPr>
        <p:spPr>
          <a:xfrm>
            <a:off x="6563271" y="4534081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6,5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43807E6-8A4B-20D2-1BB3-2222BD2DEE98}"/>
              </a:ext>
            </a:extLst>
          </p:cNvPr>
          <p:cNvSpPr txBox="1"/>
          <p:nvPr/>
        </p:nvSpPr>
        <p:spPr>
          <a:xfrm>
            <a:off x="6565201" y="5103171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2,5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8803E944-8DD9-2F73-B567-3E65CBDD9791}"/>
              </a:ext>
            </a:extLst>
          </p:cNvPr>
          <p:cNvSpPr txBox="1"/>
          <p:nvPr/>
        </p:nvSpPr>
        <p:spPr>
          <a:xfrm>
            <a:off x="8193372" y="338625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</a:rPr>
              <a:t>+ 7,4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399AAE76-6C69-8F25-A4B2-F1B07662D7D3}"/>
              </a:ext>
            </a:extLst>
          </p:cNvPr>
          <p:cNvSpPr txBox="1"/>
          <p:nvPr/>
        </p:nvSpPr>
        <p:spPr>
          <a:xfrm>
            <a:off x="8195299" y="3943769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</a:rPr>
              <a:t>+ 5,9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9F64191F-C05F-12D1-4F45-E922573F68BB}"/>
              </a:ext>
            </a:extLst>
          </p:cNvPr>
          <p:cNvSpPr txBox="1"/>
          <p:nvPr/>
        </p:nvSpPr>
        <p:spPr>
          <a:xfrm>
            <a:off x="8174078" y="454758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</a:rPr>
              <a:t>+ 3,7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25A366A-9F3C-B04A-E6B3-858822E361AD}"/>
              </a:ext>
            </a:extLst>
          </p:cNvPr>
          <p:cNvSpPr txBox="1"/>
          <p:nvPr/>
        </p:nvSpPr>
        <p:spPr>
          <a:xfrm>
            <a:off x="8176008" y="511667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</a:rPr>
              <a:t>+ 0,0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FDB67EB-8F8D-1554-6896-5F8C05C32C3F}"/>
              </a:ext>
            </a:extLst>
          </p:cNvPr>
          <p:cNvSpPr txBox="1"/>
          <p:nvPr/>
        </p:nvSpPr>
        <p:spPr>
          <a:xfrm>
            <a:off x="9815755" y="3399756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10,4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39B6B27-FECA-3997-4984-A3E2D77C31B9}"/>
              </a:ext>
            </a:extLst>
          </p:cNvPr>
          <p:cNvSpPr txBox="1"/>
          <p:nvPr/>
        </p:nvSpPr>
        <p:spPr>
          <a:xfrm>
            <a:off x="9817682" y="3957272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10,4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E372342B-48B2-9CE5-7C5D-2A380275F8C0}"/>
              </a:ext>
            </a:extLst>
          </p:cNvPr>
          <p:cNvSpPr txBox="1"/>
          <p:nvPr/>
        </p:nvSpPr>
        <p:spPr>
          <a:xfrm>
            <a:off x="9815755" y="4549045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10,2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9A6B671-1AFB-7275-90D5-C050E0A56D81}"/>
              </a:ext>
            </a:extLst>
          </p:cNvPr>
          <p:cNvSpPr txBox="1"/>
          <p:nvPr/>
        </p:nvSpPr>
        <p:spPr>
          <a:xfrm>
            <a:off x="9972011" y="513017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2,5</a:t>
            </a:r>
          </a:p>
        </p:txBody>
      </p:sp>
    </p:spTree>
    <p:extLst>
      <p:ext uri="{BB962C8B-B14F-4D97-AF65-F5344CB8AC3E}">
        <p14:creationId xmlns:p14="http://schemas.microsoft.com/office/powerpoint/2010/main" val="4273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AD9D401-7C43-F04B-4998-6B8C3D224CB0}"/>
              </a:ext>
            </a:extLst>
          </p:cNvPr>
          <p:cNvSpPr txBox="1"/>
          <p:nvPr/>
        </p:nvSpPr>
        <p:spPr>
          <a:xfrm>
            <a:off x="9123468" y="6306364"/>
            <a:ext cx="2665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Fraunhofer Energy </a:t>
            </a:r>
            <a:r>
              <a:rPr lang="de-DE" sz="1200" dirty="0" err="1"/>
              <a:t>charts</a:t>
            </a:r>
            <a:r>
              <a:rPr lang="de-DE" sz="1200" dirty="0"/>
              <a:t> 2023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5A137A-1882-EC02-99CC-3EC1EADC6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16" y="1497296"/>
            <a:ext cx="10516511" cy="45723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E6F436-BD87-1C13-D4AA-76CDDF3A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245"/>
            <a:ext cx="10972800" cy="189673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dirty="0"/>
              <a:t>Das Ergebnis Energiepolitik 2023: </a:t>
            </a:r>
            <a:br>
              <a:rPr lang="de-DE" sz="2800" b="1" dirty="0"/>
            </a:br>
            <a:r>
              <a:rPr lang="de-DE" sz="2800" b="1" dirty="0"/>
              <a:t>Strompreis in Deutschland ist doppelt so hoch wie 2021,</a:t>
            </a:r>
            <a:br>
              <a:rPr lang="de-DE" sz="2800" b="1" dirty="0"/>
            </a:br>
            <a:r>
              <a:rPr lang="de-DE" sz="2800" b="1" dirty="0"/>
              <a:t>Deutschland hat den weltweit höchsten Strompreis, </a:t>
            </a:r>
            <a:br>
              <a:rPr lang="de-DE" sz="2800" b="1" dirty="0"/>
            </a:br>
            <a:r>
              <a:rPr lang="de-DE" sz="2800" b="1" dirty="0"/>
              <a:t>seit Mitte April ist Deutschland Stromimportland </a:t>
            </a:r>
          </a:p>
        </p:txBody>
      </p:sp>
    </p:spTree>
    <p:extLst>
      <p:ext uri="{BB962C8B-B14F-4D97-AF65-F5344CB8AC3E}">
        <p14:creationId xmlns:p14="http://schemas.microsoft.com/office/powerpoint/2010/main" val="226824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BE5E4BD-961C-4E1E-9C53-7B15421B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3" y="232614"/>
            <a:ext cx="11448000" cy="1012338"/>
          </a:xfrm>
        </p:spPr>
        <p:txBody>
          <a:bodyPr>
            <a:normAutofit/>
          </a:bodyPr>
          <a:lstStyle/>
          <a:p>
            <a:r>
              <a:rPr lang="de-DE" sz="2800" b="1" dirty="0"/>
              <a:t>Ohne Kernkraftwerke</a:t>
            </a:r>
            <a:r>
              <a:rPr lang="de-DE" sz="2800" b="1" dirty="0">
                <a:latin typeface="+mj-lt"/>
              </a:rPr>
              <a:t> bestimmen öfter Gaskraftwerke den Strompreis, wenn kein Wind weht und keine Sonne scheint</a:t>
            </a:r>
            <a:endParaRPr lang="de-DE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EAC0010-1F94-42E7-A457-8F9B8DE28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00" y="4042685"/>
            <a:ext cx="6418800" cy="275568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939A3F-FFA6-4BF4-B4FD-047ADCF2F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89" y="1368068"/>
            <a:ext cx="7388115" cy="29251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4501D01-A6C4-4782-ACF5-9E3866D151B2}"/>
              </a:ext>
            </a:extLst>
          </p:cNvPr>
          <p:cNvSpPr txBox="1"/>
          <p:nvPr/>
        </p:nvSpPr>
        <p:spPr>
          <a:xfrm>
            <a:off x="391376" y="5407303"/>
            <a:ext cx="105595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155 €/MWh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453001-EA4A-44FC-9C39-DD86F5EB6C2C}"/>
              </a:ext>
            </a:extLst>
          </p:cNvPr>
          <p:cNvSpPr txBox="1"/>
          <p:nvPr/>
        </p:nvSpPr>
        <p:spPr>
          <a:xfrm>
            <a:off x="362771" y="3087275"/>
            <a:ext cx="108456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83 €/MWh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91BD776-87A6-46D0-97EA-0D8785856259}"/>
              </a:ext>
            </a:extLst>
          </p:cNvPr>
          <p:cNvCxnSpPr>
            <a:cxnSpLocks/>
          </p:cNvCxnSpPr>
          <p:nvPr/>
        </p:nvCxnSpPr>
        <p:spPr>
          <a:xfrm>
            <a:off x="1447332" y="5545803"/>
            <a:ext cx="3177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7357F49-9433-43FA-8CDD-EC1DE5E48CCB}"/>
              </a:ext>
            </a:extLst>
          </p:cNvPr>
          <p:cNvCxnSpPr>
            <a:cxnSpLocks/>
          </p:cNvCxnSpPr>
          <p:nvPr/>
        </p:nvCxnSpPr>
        <p:spPr>
          <a:xfrm flipV="1">
            <a:off x="4613152" y="1618506"/>
            <a:ext cx="0" cy="4751814"/>
          </a:xfrm>
          <a:prstGeom prst="line">
            <a:avLst/>
          </a:prstGeom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381E6CE-CF06-4498-998E-B7E604337BF8}"/>
              </a:ext>
            </a:extLst>
          </p:cNvPr>
          <p:cNvCxnSpPr/>
          <p:nvPr/>
        </p:nvCxnSpPr>
        <p:spPr>
          <a:xfrm>
            <a:off x="1447332" y="3225775"/>
            <a:ext cx="3177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84F846BC-74A2-A800-4307-341DDBC09195}"/>
              </a:ext>
            </a:extLst>
          </p:cNvPr>
          <p:cNvSpPr txBox="1"/>
          <p:nvPr/>
        </p:nvSpPr>
        <p:spPr>
          <a:xfrm>
            <a:off x="3213046" y="4332366"/>
            <a:ext cx="3897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/>
              <a:t>Stromerzeugung ohne Kernkraft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496BCFD-5F4D-31F2-D4D1-7E5CEFF2B96E}"/>
              </a:ext>
            </a:extLst>
          </p:cNvPr>
          <p:cNvSpPr txBox="1"/>
          <p:nvPr/>
        </p:nvSpPr>
        <p:spPr>
          <a:xfrm>
            <a:off x="3036049" y="1368068"/>
            <a:ext cx="3897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/>
              <a:t>Stromerzeugung mit sechs Kernkraftwerken</a:t>
            </a:r>
          </a:p>
        </p:txBody>
      </p:sp>
    </p:spTree>
    <p:extLst>
      <p:ext uri="{BB962C8B-B14F-4D97-AF65-F5344CB8AC3E}">
        <p14:creationId xmlns:p14="http://schemas.microsoft.com/office/powerpoint/2010/main" val="25587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F3931-4544-27D8-644E-04224D20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/>
          <a:lstStyle/>
          <a:p>
            <a:r>
              <a:rPr lang="de-DE" sz="2800" b="1" dirty="0"/>
              <a:t>Die Folge: Die energieintensive Industrie verlässt Deutschland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C8CC19-5D10-6118-7182-CF75D06DF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58" y="1219200"/>
            <a:ext cx="10653683" cy="53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CB0B3-D5B8-DC09-C3EF-B8E593A6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0700"/>
            <a:ext cx="10972800" cy="207389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sz="2800" b="1" dirty="0"/>
              <a:t>Die politische Antwort ist die  Verdreifachung der Windkapazität und Vervierfachung der Solarkapazität bis 2030. Das politische Ziel der Bundesregierung für 2045 ist 100 % der Energieversorgung durch EE</a:t>
            </a:r>
            <a:br>
              <a:rPr lang="de-DE" sz="2800" b="1" dirty="0"/>
            </a:br>
            <a:endParaRPr lang="de-DE" sz="28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67D3FF-6704-4E79-1E6F-3ADCDD79E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98" y="1750890"/>
            <a:ext cx="8659483" cy="48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1170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1545</Words>
  <Application>Microsoft Office PowerPoint</Application>
  <PresentationFormat>Breitbild</PresentationFormat>
  <Paragraphs>160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Larissa-Design</vt:lpstr>
      <vt:lpstr>PowerPoint-Präsentation</vt:lpstr>
      <vt:lpstr>PowerPoint-Präsentation</vt:lpstr>
      <vt:lpstr>Die Strompreise haben sich 2021 vervierfacht: Deutschland muss aufhören, die Strompreise zu erhöhen</vt:lpstr>
      <vt:lpstr>Die Verteuerung der Strompreise ist politisch gewollt:  Die Europäische Kommission hat die Preise der CO2-Zertifikate  auf das Vierfache ansteigen lassen</vt:lpstr>
      <vt:lpstr>Allein durch den europäischen Zertifikatehandel haben sich die Strompreise für konventionelle Kraftwerke verdoppelt bis verdreifacht</vt:lpstr>
      <vt:lpstr>Das Ergebnis Energiepolitik 2023:  Strompreis in Deutschland ist doppelt so hoch wie 2021, Deutschland hat den weltweit höchsten Strompreis,  seit Mitte April ist Deutschland Stromimportland </vt:lpstr>
      <vt:lpstr>Ohne Kernkraftwerke bestimmen öfter Gaskraftwerke den Strompreis, wenn kein Wind weht und keine Sonne scheint</vt:lpstr>
      <vt:lpstr>Die Folge: Die energieintensive Industrie verlässt Deutschland</vt:lpstr>
      <vt:lpstr>Die politische Antwort ist die  Verdreifachung der Windkapazität und Vervierfachung der Solarkapazität bis 2030. Das politische Ziel der Bundesregierung für 2045 ist 100 % der Energieversorgung durch EE </vt:lpstr>
      <vt:lpstr>Wer eine CO2 Minderung ohne Kernenergie und ohne CCS durchsetzen will, zerstört den Wohlstand des Landes</vt:lpstr>
      <vt:lpstr>Das Risiko einer 100 %  Energieversorgung durch EE:  Bei Dunkelflaute entsteht eine signifikante Lücke in der Stromversorgung</vt:lpstr>
      <vt:lpstr>Die Verdreifachung der erneuerbaren Energien löst das Problem  der Flaute nicht, solange es keine preiswerte Speichertechnologie gibt</vt:lpstr>
      <vt:lpstr>Kernkraftwerke garantierten niedrige Strompreise   und die Stabilität der Stromversorgung</vt:lpstr>
      <vt:lpstr>Kernenergie ist die beste Ergänzung für volatile Energien</vt:lpstr>
      <vt:lpstr>Die Kosten des Wasserstoffstroms betragen fast das fünffache der heutigen Kosten für Wind- und Solarstrom</vt:lpstr>
      <vt:lpstr>Die Folgekosten der erneuerbaren Energien steigen ebenfalls signifikant</vt:lpstr>
      <vt:lpstr>Notwendige, neue Rahmenbedingungen  zur Bewältigung der Energiekrise</vt:lpstr>
      <vt:lpstr>1.Fracking-Erdgasförderung in Deutschland ermöglichen, seit 2017 in Deutschland verboten</vt:lpstr>
      <vt:lpstr>PowerPoint-Präsentation</vt:lpstr>
      <vt:lpstr>Gibt es eine mögliche Rückkehr zu russischem Gas?</vt:lpstr>
      <vt:lpstr>2. Wir brauchen „grüne“, CO2- freie Kohle- und Gaskraftwerke. CCS-carbon capture sequestration ist in Deutschland verboten</vt:lpstr>
      <vt:lpstr>CO2- freie Kohlekraftwerke würden in Deutschland den Strompreis senken und die Stromversorgung für die Industrie sichern</vt:lpstr>
      <vt:lpstr>PowerPoint-Präsentation</vt:lpstr>
      <vt:lpstr>3. Neue, sichere Kernkraftwerkstechnologie in Deutschland ermöglichen</vt:lpstr>
      <vt:lpstr>Das Meinungsbild zur Kernkraft in Deutschland hat sich seit der Energiekrise verschoben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Fritz Vahrenholt</dc:creator>
  <cp:lastModifiedBy>Fritz Vahrenholt</cp:lastModifiedBy>
  <cp:revision>261</cp:revision>
  <cp:lastPrinted>2023-03-27T16:51:09Z</cp:lastPrinted>
  <dcterms:created xsi:type="dcterms:W3CDTF">2020-10-15T16:03:01Z</dcterms:created>
  <dcterms:modified xsi:type="dcterms:W3CDTF">2025-02-16T18:24:39Z</dcterms:modified>
</cp:coreProperties>
</file>