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733" r:id="rId2"/>
    <p:sldId id="498" r:id="rId3"/>
    <p:sldId id="698" r:id="rId4"/>
    <p:sldId id="522" r:id="rId5"/>
    <p:sldId id="729" r:id="rId6"/>
    <p:sldId id="747" r:id="rId7"/>
    <p:sldId id="707" r:id="rId8"/>
    <p:sldId id="710" r:id="rId9"/>
    <p:sldId id="480" r:id="rId10"/>
    <p:sldId id="473" r:id="rId11"/>
    <p:sldId id="746" r:id="rId12"/>
    <p:sldId id="709" r:id="rId13"/>
    <p:sldId id="508" r:id="rId14"/>
    <p:sldId id="491" r:id="rId15"/>
    <p:sldId id="518" r:id="rId16"/>
    <p:sldId id="495" r:id="rId17"/>
    <p:sldId id="475" r:id="rId18"/>
    <p:sldId id="492" r:id="rId19"/>
    <p:sldId id="695" r:id="rId20"/>
    <p:sldId id="731" r:id="rId21"/>
    <p:sldId id="721" r:id="rId22"/>
    <p:sldId id="516" r:id="rId23"/>
    <p:sldId id="691" r:id="rId24"/>
    <p:sldId id="517" r:id="rId25"/>
    <p:sldId id="725" r:id="rId26"/>
    <p:sldId id="275" r:id="rId27"/>
    <p:sldId id="276" r:id="rId28"/>
    <p:sldId id="726" r:id="rId29"/>
    <p:sldId id="466" r:id="rId30"/>
    <p:sldId id="398" r:id="rId31"/>
    <p:sldId id="521" r:id="rId32"/>
    <p:sldId id="278" r:id="rId33"/>
    <p:sldId id="477" r:id="rId34"/>
    <p:sldId id="497" r:id="rId35"/>
    <p:sldId id="512" r:id="rId36"/>
    <p:sldId id="511" r:id="rId37"/>
    <p:sldId id="510" r:id="rId38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4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FECA3CC-0520-4653-BB83-A16365CA5E32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33E83C5-BE6B-4FB6-8FB1-AD2BE532C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9D608-FA3A-482B-B8FA-87DB2CA2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AC86-D4E7-4CBF-BB39-475D46D439DD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80DD8-0728-4092-A799-1E7BAB16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D4CF2-F431-43E3-816D-BB5B95D0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5D96-F998-4EED-8530-81A9ACCC95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33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78A02-24C2-4503-BC46-EF120372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586-8D27-476E-A8A0-AA07C3DD96AE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A32A7-E68E-4EEC-A0A7-FAAD5F24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2EFD4-C09E-47E1-B58E-B7B9822E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FCFC-A87C-41C6-B8F3-CEEBFB510E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898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A1B63-E5B3-407F-B872-C1213E86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810B-CF07-417A-8532-40B46F977D6A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1BCBBC-0127-4B52-A1BE-8D207B1F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B52932-CF76-4A5C-9988-508D8CF9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2614-B372-4801-8030-730438DE26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19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EBA93A-7E38-4168-9D29-BD566DD5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F946-1FF0-46DA-8805-642ACABF10E6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5B0ACE-BBA3-4381-84A3-84249D0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A16FE-AF2F-4E22-93A5-EF6FD9CC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9989-065F-4A15-BADB-B24FBB9E9E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188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3477F-8F4C-46D6-ADED-A008A52B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84EB-3A0B-42D0-A7F4-4723DFECDC68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5FD33-D0C6-4A86-8D64-EEAC69D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0C6A5-05CD-4775-BA92-A38224DA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E420-0C0C-4EB2-9C29-F980E47D55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7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8E6BB0-6EC7-45B8-AC33-3A60C235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E58C-46D4-4427-8D92-717737815AC9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514A1D-576B-4818-8C49-FF92538E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F46FFAA-44CA-4F0A-A4AB-0AA3B99B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6A97-F03B-40BF-855F-169EE05852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32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810A0C1-0553-4966-A988-EA06838A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66B0-F05C-4A3D-8780-7858FCFC1B9F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3BE2AAF-03B3-4E9A-999D-5BC9A03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D6EABFD-6FA5-4C3C-94DD-7DF6B133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8EC1-CE2A-4759-B33C-15D34D2874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002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538215E-9E89-4280-8C84-084F9CC5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1EE7-018F-4DC4-994E-6A670E61FD70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3168A62-0CAE-4ACC-9AB5-BD61948E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D247734-37A3-4B86-944B-FD92A75D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263F-4755-43CF-A4FE-F67E5FC6A4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72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01AE239-4CDA-4F27-84CC-5C6ED5D4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C058-F911-46C3-86C9-04C7EABA37B9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C0789FA-21AD-4B8F-882C-96B6E91B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2597227-2251-4F5F-B2CB-51AEEF2F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7313-1C02-4D55-A54A-C994F6A623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4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67DBAB7-70F8-4FD5-BF94-ABE1569B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70DD-95E0-4978-B4E0-CC164A4E4C14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35FAEDA-5478-4459-9A89-ECCDF93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62E893D-24D7-4B57-8DB1-200CA181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6C88-D1A6-441D-86B4-AD61E0DA2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46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8996BDB-3103-40D1-857B-659B125E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FC39-4055-4A90-B4EC-A2A433D7C6BD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280A72C-EF81-4C17-933D-BA09F734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EB53D1C-20D6-4D61-94A6-60D0FD2F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5ADA-7BC4-4832-BB3F-AC75C05B31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82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9CCD4665-EF99-4D57-8CF1-F559F1095E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7BA320D9-C316-4D7D-8E52-F04D27C27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9D30C-4BD3-4EC4-BA6E-B04B426F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956B7-891F-4E41-9A34-DCBB09160C2D}" type="datetimeFigureOut">
              <a:rPr lang="de-DE"/>
              <a:pPr>
                <a:defRPr/>
              </a:pPr>
              <a:t>13.09.2023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E5FC7F-FE8F-489A-B36C-E8A50A24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2D95D-B8F1-44EB-BA5A-223DF263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E31D-A979-40CA-AC4B-59D423A0B8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0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lectricitymaps.com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reporter.de/images/dokumente/2023/04/3-357-Bartsch_.pdf" TargetMode="External"/><Relationship Id="rId2" Type="http://schemas.openxmlformats.org/officeDocument/2006/relationships/hyperlink" Target="http://www.merkur.de/wirtschaft/geg-heizung-verbot-oel-gas-robert-habeck-gruene-wirtschaftsminister-fdp-kosten-plan-kritik-spd-92245780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reporter.de/images/dokumente/2023/04/3-357-Bartsch_.pdf" TargetMode="External"/><Relationship Id="rId2" Type="http://schemas.openxmlformats.org/officeDocument/2006/relationships/hyperlink" Target="http://www.merkur.de/wirtschaft/geg-heizung-verbot-oel-gas-robert-habeck-gruene-wirtschaftsminister-fdp-kosten-plan-kritik-spd-92245780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ras, Himmel, Windmühle enthält.&#10;&#10;Automatisch generierte Beschreibung">
            <a:extLst>
              <a:ext uri="{FF2B5EF4-FFF2-40B4-BE49-F238E27FC236}">
                <a16:creationId xmlns:a16="http://schemas.microsoft.com/office/drawing/2014/main" id="{7BB622C7-56E4-F8ED-CE9B-F1CDEC3B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Textfeld 1">
            <a:extLst>
              <a:ext uri="{FF2B5EF4-FFF2-40B4-BE49-F238E27FC236}">
                <a16:creationId xmlns:a16="http://schemas.microsoft.com/office/drawing/2014/main" id="{C702904D-BAB5-4C68-AC8F-B250984A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04" y="6279070"/>
            <a:ext cx="38361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Fritz Vahrenholt </a:t>
            </a:r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27657A6F-B342-4077-8FD7-6219B390F6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717" y="228856"/>
            <a:ext cx="11479765" cy="3200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b="1" dirty="0">
                <a:solidFill>
                  <a:schemeClr val="bg1"/>
                </a:solidFill>
              </a:rPr>
              <a:t>- </a:t>
            </a:r>
            <a:endParaRPr lang="de-DE" altLang="de-DE" b="1" dirty="0">
              <a:solidFill>
                <a:schemeClr val="bg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sz="3400" b="1" dirty="0">
                <a:solidFill>
                  <a:schemeClr val="bg1"/>
                </a:solidFill>
              </a:rPr>
              <a:t>: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Die große Energiekrise-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b="1" dirty="0">
                <a:solidFill>
                  <a:schemeClr val="bg1"/>
                </a:solidFill>
              </a:rPr>
              <a:t>Ist eine Deindustrialisierung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 noch zu vermeiden?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br>
              <a:rPr lang="de-DE" b="1" dirty="0">
                <a:solidFill>
                  <a:schemeClr val="bg1"/>
                </a:solidFill>
              </a:rPr>
            </a:br>
            <a:endParaRPr lang="de-DE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Kassel, </a:t>
            </a:r>
            <a:r>
              <a:rPr lang="de-DE" altLang="de-DE" sz="2400" dirty="0" err="1">
                <a:solidFill>
                  <a:schemeClr val="bg1"/>
                </a:solidFill>
              </a:rPr>
              <a:t>FischerS</a:t>
            </a:r>
            <a:r>
              <a:rPr lang="de-DE" altLang="de-DE" sz="2400" dirty="0">
                <a:solidFill>
                  <a:schemeClr val="bg1"/>
                </a:solidFill>
              </a:rPr>
              <a:t> Hotel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8. September 15:30 Uhr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CAE78-79E3-C353-9F61-03FE0CEE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21446D-FC4C-B9B1-E9C9-1065B9DC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7313-1C02-4D55-A54A-C994F6A623E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18DCB3-60D2-B398-6D4E-4D54902C4995}"/>
              </a:ext>
            </a:extLst>
          </p:cNvPr>
          <p:cNvSpPr txBox="1"/>
          <p:nvPr/>
        </p:nvSpPr>
        <p:spPr>
          <a:xfrm>
            <a:off x="3017089" y="2937620"/>
            <a:ext cx="6154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Kassel, </a:t>
            </a:r>
            <a:r>
              <a:rPr lang="de-DE" altLang="de-DE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FischerS</a:t>
            </a:r>
            <a:r>
              <a:rPr lang="de-DE" alt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September 15:30 Uhr</a:t>
            </a:r>
          </a:p>
        </p:txBody>
      </p:sp>
    </p:spTree>
    <p:extLst>
      <p:ext uri="{BB962C8B-B14F-4D97-AF65-F5344CB8AC3E}">
        <p14:creationId xmlns:p14="http://schemas.microsoft.com/office/powerpoint/2010/main" val="426411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8C53FD-72BE-C288-D315-C86D2618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7" y="1779089"/>
            <a:ext cx="9793051" cy="427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EBD8A5-A9F7-456C-8261-C224E43A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1027434" cy="1329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Verteuerung der Strompreise ist politisch gewollt: </a:t>
            </a:r>
            <a:br>
              <a:rPr lang="de-DE" sz="2800" b="1" dirty="0"/>
            </a:br>
            <a:r>
              <a:rPr lang="de-DE" sz="2800" b="1" dirty="0"/>
              <a:t>Die Europäische Kommission hat die Preise der CO2-Zertifikate </a:t>
            </a:r>
            <a:br>
              <a:rPr lang="de-DE" sz="2800" b="1" dirty="0"/>
            </a:br>
            <a:r>
              <a:rPr lang="de-DE" sz="2800" b="1" dirty="0"/>
              <a:t>auf das Vierfache ansteigen lassen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7D429-9E04-40E7-85BD-B92E2429CB21}"/>
              </a:ext>
            </a:extLst>
          </p:cNvPr>
          <p:cNvSpPr txBox="1"/>
          <p:nvPr/>
        </p:nvSpPr>
        <p:spPr>
          <a:xfrm>
            <a:off x="10751389" y="1829753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€/t CO</a:t>
            </a:r>
            <a:r>
              <a:rPr lang="de-DE" baseline="-2500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ADFB2C-F2EE-055A-76F5-A8AEE3B05ADE}"/>
              </a:ext>
            </a:extLst>
          </p:cNvPr>
          <p:cNvSpPr txBox="1"/>
          <p:nvPr/>
        </p:nvSpPr>
        <p:spPr>
          <a:xfrm>
            <a:off x="8410755" y="6228272"/>
            <a:ext cx="2199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err="1"/>
              <a:t>Quelle:Ariva.de</a:t>
            </a:r>
            <a:r>
              <a:rPr lang="de-DE" sz="1100"/>
              <a:t>/</a:t>
            </a:r>
            <a:r>
              <a:rPr lang="de-DE" sz="1100" err="1"/>
              <a:t>zertifikate</a:t>
            </a:r>
            <a:endParaRPr lang="de-DE" sz="110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11D0CFC-473B-242F-B832-32952335308F}"/>
              </a:ext>
            </a:extLst>
          </p:cNvPr>
          <p:cNvCxnSpPr/>
          <p:nvPr/>
        </p:nvCxnSpPr>
        <p:spPr>
          <a:xfrm flipV="1">
            <a:off x="3257550" y="2057400"/>
            <a:ext cx="3986213" cy="2757488"/>
          </a:xfrm>
          <a:prstGeom prst="line">
            <a:avLst/>
          </a:prstGeom>
          <a:ln w="38100">
            <a:solidFill>
              <a:srgbClr val="FF2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EF68B67-DF75-4607-87B3-82BDF682BB33}"/>
              </a:ext>
            </a:extLst>
          </p:cNvPr>
          <p:cNvSpPr txBox="1"/>
          <p:nvPr/>
        </p:nvSpPr>
        <p:spPr>
          <a:xfrm>
            <a:off x="7358066" y="3986209"/>
            <a:ext cx="198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FF2600"/>
                </a:solidFill>
              </a:rPr>
              <a:t>+ 400 %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AC9C9F-DE70-AB19-8102-2A5AD3DF372B}"/>
              </a:ext>
            </a:extLst>
          </p:cNvPr>
          <p:cNvSpPr txBox="1"/>
          <p:nvPr/>
        </p:nvSpPr>
        <p:spPr>
          <a:xfrm>
            <a:off x="1352277" y="2199085"/>
            <a:ext cx="368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Preisentwicklung der CO2-Zertifikate</a:t>
            </a:r>
            <a:br>
              <a:rPr lang="de-DE" sz="1800" b="1" dirty="0"/>
            </a:br>
            <a:r>
              <a:rPr lang="de-DE" sz="1800" b="1" dirty="0"/>
              <a:t>in €/ t Co</a:t>
            </a:r>
            <a:r>
              <a:rPr lang="de-DE" sz="1800" b="1" baseline="-25000" dirty="0"/>
              <a:t>2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30200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8C53FD-72BE-C288-D315-C86D2618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7" y="1779089"/>
            <a:ext cx="9793051" cy="427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EBD8A5-A9F7-456C-8261-C224E43A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1027434" cy="1329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Allein durch den europäischen </a:t>
            </a:r>
            <a:r>
              <a:rPr lang="de-DE" sz="2800" b="1" dirty="0" err="1"/>
              <a:t>Zertifikatehandel</a:t>
            </a:r>
            <a:r>
              <a:rPr lang="de-DE" sz="2800" b="1" dirty="0"/>
              <a:t> haben sich die Strompreise für konventionelle Kraftwerke verdoppelt bis verdreifacht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7D429-9E04-40E7-85BD-B92E2429CB21}"/>
              </a:ext>
            </a:extLst>
          </p:cNvPr>
          <p:cNvSpPr txBox="1"/>
          <p:nvPr/>
        </p:nvSpPr>
        <p:spPr>
          <a:xfrm>
            <a:off x="10751389" y="1829753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€/t CO</a:t>
            </a:r>
            <a:r>
              <a:rPr lang="de-DE" baseline="-2500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ADFB2C-F2EE-055A-76F5-A8AEE3B05ADE}"/>
              </a:ext>
            </a:extLst>
          </p:cNvPr>
          <p:cNvSpPr txBox="1"/>
          <p:nvPr/>
        </p:nvSpPr>
        <p:spPr>
          <a:xfrm>
            <a:off x="8630674" y="6031502"/>
            <a:ext cx="2199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Quelle:Ariva.de</a:t>
            </a:r>
            <a:r>
              <a:rPr lang="de-DE" sz="1100" dirty="0"/>
              <a:t>/</a:t>
            </a:r>
            <a:r>
              <a:rPr lang="de-DE" sz="1100" dirty="0" err="1"/>
              <a:t>zertifikate</a:t>
            </a:r>
            <a:endParaRPr lang="de-DE" sz="11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7643A45-35F9-3816-4084-1227270FD10D}"/>
              </a:ext>
            </a:extLst>
          </p:cNvPr>
          <p:cNvSpPr/>
          <p:nvPr/>
        </p:nvSpPr>
        <p:spPr>
          <a:xfrm>
            <a:off x="609600" y="1604512"/>
            <a:ext cx="11027434" cy="46237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E02A25-70E9-BC47-FA7A-155B1710A647}"/>
              </a:ext>
            </a:extLst>
          </p:cNvPr>
          <p:cNvSpPr txBox="1"/>
          <p:nvPr/>
        </p:nvSpPr>
        <p:spPr>
          <a:xfrm>
            <a:off x="3867836" y="3481389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Braunkohlekraftwerk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8084AB-4A31-857D-09A3-D39C9F393702}"/>
              </a:ext>
            </a:extLst>
          </p:cNvPr>
          <p:cNvSpPr txBox="1"/>
          <p:nvPr/>
        </p:nvSpPr>
        <p:spPr>
          <a:xfrm>
            <a:off x="4182413" y="1438644"/>
            <a:ext cx="472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Preisentwicklung für konventionelle Kraftwerke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97E67A-993E-BA58-5E50-12603E9BACEA}"/>
              </a:ext>
            </a:extLst>
          </p:cNvPr>
          <p:cNvSpPr txBox="1"/>
          <p:nvPr/>
        </p:nvSpPr>
        <p:spPr>
          <a:xfrm>
            <a:off x="1445140" y="2056475"/>
            <a:ext cx="694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Die Strompreise erhöhten sich durch CO</a:t>
            </a:r>
            <a:r>
              <a:rPr lang="de-DE" sz="1800" b="1" baseline="-25000" dirty="0"/>
              <a:t>2</a:t>
            </a:r>
            <a:r>
              <a:rPr lang="de-DE" sz="1800" b="1" dirty="0"/>
              <a:t>-Zertifikate bei 80 €/t CO</a:t>
            </a:r>
            <a:r>
              <a:rPr lang="de-DE" sz="1800" b="1" baseline="-25000" dirty="0"/>
              <a:t>2</a:t>
            </a:r>
            <a:r>
              <a:rPr lang="de-DE" sz="1800" b="1" dirty="0"/>
              <a:t> um:</a:t>
            </a:r>
            <a:endParaRPr lang="de-DE" b="1" dirty="0"/>
          </a:p>
          <a:p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095E7A-0995-9C36-070A-54DB7797B38B}"/>
              </a:ext>
            </a:extLst>
          </p:cNvPr>
          <p:cNvSpPr txBox="1"/>
          <p:nvPr/>
        </p:nvSpPr>
        <p:spPr>
          <a:xfrm>
            <a:off x="6219993" y="2665689"/>
            <a:ext cx="1463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Strompreis vor </a:t>
            </a:r>
            <a:br>
              <a:rPr lang="de-DE" sz="1400" b="1" dirty="0"/>
            </a:br>
            <a:r>
              <a:rPr lang="de-DE" sz="1400" b="1" dirty="0" err="1"/>
              <a:t>Zertifikatehandel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CCF5D1-013E-7AAF-01EA-0236D8B89AD5}"/>
              </a:ext>
            </a:extLst>
          </p:cNvPr>
          <p:cNvSpPr txBox="1"/>
          <p:nvPr/>
        </p:nvSpPr>
        <p:spPr>
          <a:xfrm>
            <a:off x="3867836" y="4097416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Steinkohlekraftwerk</a:t>
            </a: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2C3094-B192-F133-B345-8A8E5ADE6988}"/>
              </a:ext>
            </a:extLst>
          </p:cNvPr>
          <p:cNvSpPr txBox="1"/>
          <p:nvPr/>
        </p:nvSpPr>
        <p:spPr>
          <a:xfrm>
            <a:off x="3867835" y="4660290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Gaskraftwerk GUD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9F2DB3E-A1B9-36F7-5A6D-12B979535874}"/>
              </a:ext>
            </a:extLst>
          </p:cNvPr>
          <p:cNvSpPr txBox="1"/>
          <p:nvPr/>
        </p:nvSpPr>
        <p:spPr>
          <a:xfrm>
            <a:off x="3867837" y="5196571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Kernkraft</a:t>
            </a: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630A20-44BE-5F2C-D25C-E6847C3F6CD3}"/>
              </a:ext>
            </a:extLst>
          </p:cNvPr>
          <p:cNvSpPr txBox="1"/>
          <p:nvPr/>
        </p:nvSpPr>
        <p:spPr>
          <a:xfrm>
            <a:off x="8007108" y="2665689"/>
            <a:ext cx="13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Aufpreis</a:t>
            </a:r>
            <a:br>
              <a:rPr lang="de-DE" sz="1400" b="1" dirty="0"/>
            </a:br>
            <a:r>
              <a:rPr lang="de-DE" sz="1400" b="1" dirty="0"/>
              <a:t>durch Zertifikat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3CFE72-8E7A-8F9E-0015-3EF357585E9E}"/>
              </a:ext>
            </a:extLst>
          </p:cNvPr>
          <p:cNvSpPr txBox="1"/>
          <p:nvPr/>
        </p:nvSpPr>
        <p:spPr>
          <a:xfrm>
            <a:off x="9655052" y="2665689"/>
            <a:ext cx="12457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Aktueller</a:t>
            </a:r>
            <a:br>
              <a:rPr lang="de-DE" sz="1400" b="1" dirty="0"/>
            </a:br>
            <a:r>
              <a:rPr lang="de-DE" sz="1400" b="1" dirty="0"/>
              <a:t>Strompreis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AF0F621-2491-EE85-08ED-6052444C1D0B}"/>
              </a:ext>
            </a:extLst>
          </p:cNvPr>
          <p:cNvCxnSpPr>
            <a:cxnSpLocks/>
          </p:cNvCxnSpPr>
          <p:nvPr/>
        </p:nvCxnSpPr>
        <p:spPr>
          <a:xfrm>
            <a:off x="3690969" y="3933313"/>
            <a:ext cx="714875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B406DA0-DC12-4BF5-3EFF-10248A98D090}"/>
              </a:ext>
            </a:extLst>
          </p:cNvPr>
          <p:cNvCxnSpPr>
            <a:cxnSpLocks/>
          </p:cNvCxnSpPr>
          <p:nvPr/>
        </p:nvCxnSpPr>
        <p:spPr>
          <a:xfrm>
            <a:off x="3681322" y="4537127"/>
            <a:ext cx="715840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89B129E-2F26-3C5D-82B3-2E5AF05EFCC6}"/>
              </a:ext>
            </a:extLst>
          </p:cNvPr>
          <p:cNvCxnSpPr>
            <a:cxnSpLocks/>
          </p:cNvCxnSpPr>
          <p:nvPr/>
        </p:nvCxnSpPr>
        <p:spPr>
          <a:xfrm>
            <a:off x="3660101" y="5117794"/>
            <a:ext cx="717962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9856B9D7-0E0B-F809-62CF-E37A9D0DDB4B}"/>
              </a:ext>
            </a:extLst>
          </p:cNvPr>
          <p:cNvCxnSpPr>
            <a:cxnSpLocks/>
          </p:cNvCxnSpPr>
          <p:nvPr/>
        </p:nvCxnSpPr>
        <p:spPr>
          <a:xfrm>
            <a:off x="3662030" y="5629010"/>
            <a:ext cx="7177693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AFDF57CA-495A-1DE0-D39A-368A106A1017}"/>
              </a:ext>
            </a:extLst>
          </p:cNvPr>
          <p:cNvSpPr txBox="1"/>
          <p:nvPr/>
        </p:nvSpPr>
        <p:spPr>
          <a:xfrm>
            <a:off x="6582565" y="337275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3,0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6385187-92CA-FF0A-C0A7-68DA0A2566B4}"/>
              </a:ext>
            </a:extLst>
          </p:cNvPr>
          <p:cNvSpPr txBox="1"/>
          <p:nvPr/>
        </p:nvSpPr>
        <p:spPr>
          <a:xfrm>
            <a:off x="6584492" y="393026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4,5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5E4813-C599-9F99-A8B0-575BE011738D}"/>
              </a:ext>
            </a:extLst>
          </p:cNvPr>
          <p:cNvSpPr txBox="1"/>
          <p:nvPr/>
        </p:nvSpPr>
        <p:spPr>
          <a:xfrm>
            <a:off x="6563271" y="453408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6,0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43807E6-8A4B-20D2-1BB3-2222BD2DEE98}"/>
              </a:ext>
            </a:extLst>
          </p:cNvPr>
          <p:cNvSpPr txBox="1"/>
          <p:nvPr/>
        </p:nvSpPr>
        <p:spPr>
          <a:xfrm>
            <a:off x="6565201" y="510317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2,5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803E944-8DD9-2F73-B567-3E65CBDD9791}"/>
              </a:ext>
            </a:extLst>
          </p:cNvPr>
          <p:cNvSpPr txBox="1"/>
          <p:nvPr/>
        </p:nvSpPr>
        <p:spPr>
          <a:xfrm>
            <a:off x="8193372" y="338625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+ 7,4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99AAE76-6C69-8F25-A4B2-F1B07662D7D3}"/>
              </a:ext>
            </a:extLst>
          </p:cNvPr>
          <p:cNvSpPr txBox="1"/>
          <p:nvPr/>
        </p:nvSpPr>
        <p:spPr>
          <a:xfrm>
            <a:off x="8195299" y="394376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+ 5,9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F64191F-C05F-12D1-4F45-E922573F68BB}"/>
              </a:ext>
            </a:extLst>
          </p:cNvPr>
          <p:cNvSpPr txBox="1"/>
          <p:nvPr/>
        </p:nvSpPr>
        <p:spPr>
          <a:xfrm>
            <a:off x="8174078" y="454758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+ 3,4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25A366A-9F3C-B04A-E6B3-858822E361AD}"/>
              </a:ext>
            </a:extLst>
          </p:cNvPr>
          <p:cNvSpPr txBox="1"/>
          <p:nvPr/>
        </p:nvSpPr>
        <p:spPr>
          <a:xfrm>
            <a:off x="8176008" y="511667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+ 0,0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FDB67EB-8F8D-1554-6896-5F8C05C32C3F}"/>
              </a:ext>
            </a:extLst>
          </p:cNvPr>
          <p:cNvSpPr txBox="1"/>
          <p:nvPr/>
        </p:nvSpPr>
        <p:spPr>
          <a:xfrm>
            <a:off x="9815755" y="3399756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10,4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39B6B27-FECA-3997-4984-A3E2D77C31B9}"/>
              </a:ext>
            </a:extLst>
          </p:cNvPr>
          <p:cNvSpPr txBox="1"/>
          <p:nvPr/>
        </p:nvSpPr>
        <p:spPr>
          <a:xfrm>
            <a:off x="9817682" y="395727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10,4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372342B-48B2-9CE5-7C5D-2A380275F8C0}"/>
              </a:ext>
            </a:extLst>
          </p:cNvPr>
          <p:cNvSpPr txBox="1"/>
          <p:nvPr/>
        </p:nvSpPr>
        <p:spPr>
          <a:xfrm>
            <a:off x="9970081" y="456108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9,4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9A6B671-1AFB-7275-90D5-C050E0A56D81}"/>
              </a:ext>
            </a:extLst>
          </p:cNvPr>
          <p:cNvSpPr txBox="1"/>
          <p:nvPr/>
        </p:nvSpPr>
        <p:spPr>
          <a:xfrm>
            <a:off x="9972011" y="513017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4273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chtungspfeil 8">
            <a:extLst>
              <a:ext uri="{FF2B5EF4-FFF2-40B4-BE49-F238E27FC236}">
                <a16:creationId xmlns:a16="http://schemas.microsoft.com/office/drawing/2014/main" id="{FD4EDD5A-539A-A14C-A73A-84BF3FEC2BC5}"/>
              </a:ext>
            </a:extLst>
          </p:cNvPr>
          <p:cNvSpPr/>
          <p:nvPr/>
        </p:nvSpPr>
        <p:spPr>
          <a:xfrm>
            <a:off x="609599" y="2586035"/>
            <a:ext cx="3148014" cy="3761317"/>
          </a:xfrm>
          <a:prstGeom prst="homePlate">
            <a:avLst>
              <a:gd name="adj" fmla="val 195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D2B-50CB-4E60-95DF-747B68CA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7"/>
            <a:ext cx="11053314" cy="14506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Börsenstrompreis im Sommer 2022 durch Fehlentscheidungen vervielfacht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F8DAAF-75FC-5016-EFE0-439207508ABC}"/>
              </a:ext>
            </a:extLst>
          </p:cNvPr>
          <p:cNvSpPr txBox="1"/>
          <p:nvPr/>
        </p:nvSpPr>
        <p:spPr>
          <a:xfrm>
            <a:off x="7074446" y="6528657"/>
            <a:ext cx="1433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Fraunhofer ISE 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D6F072-C4C6-3CAD-9B91-5CE335C9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60" y="2586035"/>
            <a:ext cx="7632614" cy="376131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2EBBD6-22DC-D8A7-BF85-FE0B958DFDCF}"/>
              </a:ext>
            </a:extLst>
          </p:cNvPr>
          <p:cNvSpPr txBox="1"/>
          <p:nvPr/>
        </p:nvSpPr>
        <p:spPr>
          <a:xfrm>
            <a:off x="4224068" y="3089583"/>
            <a:ext cx="374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„Wir haben ein Gasproblem, kein Stromproblem“ </a:t>
            </a:r>
          </a:p>
          <a:p>
            <a:pPr algn="ctr"/>
            <a:r>
              <a:rPr lang="de-DE" sz="1800" dirty="0"/>
              <a:t>(Minister Habeck am 16.7. 2022)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55387D-AB3C-4C29-93A2-92A25D0F5B28}"/>
              </a:ext>
            </a:extLst>
          </p:cNvPr>
          <p:cNvSpPr txBox="1"/>
          <p:nvPr/>
        </p:nvSpPr>
        <p:spPr>
          <a:xfrm>
            <a:off x="728659" y="3119981"/>
            <a:ext cx="3061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Weiterbetrieb der Gaskraftwerke</a:t>
            </a:r>
            <a:br>
              <a:rPr lang="de-DE" sz="2000" b="1" dirty="0"/>
            </a:b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Verzögerung der </a:t>
            </a:r>
            <a:br>
              <a:rPr lang="de-DE" sz="2000" b="1" dirty="0"/>
            </a:br>
            <a:r>
              <a:rPr lang="de-DE" sz="2000" b="1" dirty="0"/>
              <a:t>Rückkehr zur Kohle</a:t>
            </a:r>
            <a:br>
              <a:rPr lang="de-DE" sz="2000" b="1" dirty="0"/>
            </a:b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unsägliche Kernenergiedebatte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CDB1BD-6E44-91D4-C694-2F55B9A5AEB6}"/>
              </a:ext>
            </a:extLst>
          </p:cNvPr>
          <p:cNvSpPr txBox="1"/>
          <p:nvPr/>
        </p:nvSpPr>
        <p:spPr>
          <a:xfrm>
            <a:off x="885825" y="1679603"/>
            <a:ext cx="1077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Die Fehlentscheidungen und Ihre Auswirkungen auf die Entwicklung des Strompreises</a:t>
            </a:r>
          </a:p>
        </p:txBody>
      </p:sp>
    </p:spTree>
    <p:extLst>
      <p:ext uri="{BB962C8B-B14F-4D97-AF65-F5344CB8AC3E}">
        <p14:creationId xmlns:p14="http://schemas.microsoft.com/office/powerpoint/2010/main" val="236053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AD9D401-7C43-F04B-4998-6B8C3D224CB0}"/>
              </a:ext>
            </a:extLst>
          </p:cNvPr>
          <p:cNvSpPr txBox="1"/>
          <p:nvPr/>
        </p:nvSpPr>
        <p:spPr>
          <a:xfrm>
            <a:off x="9123468" y="6306364"/>
            <a:ext cx="266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Fraunhofer Energy </a:t>
            </a:r>
            <a:r>
              <a:rPr lang="de-DE" sz="1200" dirty="0" err="1"/>
              <a:t>charts</a:t>
            </a:r>
            <a:r>
              <a:rPr lang="de-DE" sz="1200" dirty="0"/>
              <a:t>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5A137A-1882-EC02-99CC-3EC1EADC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16" y="1497296"/>
            <a:ext cx="10516511" cy="4572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E6F436-BD87-1C13-D4AA-76CDDF3A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245"/>
            <a:ext cx="10972800" cy="18967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Das Ergebnis 2023: </a:t>
            </a:r>
            <a:br>
              <a:rPr lang="de-DE" sz="2800" b="1" dirty="0"/>
            </a:br>
            <a:r>
              <a:rPr lang="de-DE" sz="2800" b="1" dirty="0"/>
              <a:t>Strompreis in Deutschland ist doppelt so hoch wie 2021,</a:t>
            </a:r>
            <a:br>
              <a:rPr lang="de-DE" sz="2800" b="1" dirty="0"/>
            </a:br>
            <a:r>
              <a:rPr lang="de-DE" sz="2800" b="1" dirty="0"/>
              <a:t>Deutschland hat den weltweit höchsten Strompreis, </a:t>
            </a:r>
            <a:br>
              <a:rPr lang="de-DE" sz="2800" b="1" dirty="0"/>
            </a:br>
            <a:r>
              <a:rPr lang="de-DE" sz="2800" b="1" dirty="0"/>
              <a:t>seit Mitte April ist Deutschland Stromimportland </a:t>
            </a:r>
          </a:p>
        </p:txBody>
      </p:sp>
    </p:spTree>
    <p:extLst>
      <p:ext uri="{BB962C8B-B14F-4D97-AF65-F5344CB8AC3E}">
        <p14:creationId xmlns:p14="http://schemas.microsoft.com/office/powerpoint/2010/main" val="226824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BE5E4BD-961C-4E1E-9C53-7B15421B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232614"/>
            <a:ext cx="11448000" cy="1012338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Wir bekommen ein Stromproblem. Ohne Kernkraftwerke</a:t>
            </a:r>
            <a:r>
              <a:rPr lang="de-DE" sz="2800" b="1" dirty="0">
                <a:latin typeface="+mj-lt"/>
              </a:rPr>
              <a:t> bestimmen Gaskraftwerke den Strompreis, wenn kein Wind weht und keine Sonne scheint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AC0010-1F94-42E7-A457-8F9B8DE2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00" y="4042685"/>
            <a:ext cx="6418800" cy="27556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939A3F-FFA6-4BF4-B4FD-047ADCF2F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9" y="1368068"/>
            <a:ext cx="7388115" cy="29251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4501D01-A6C4-4782-ACF5-9E3866D151B2}"/>
              </a:ext>
            </a:extLst>
          </p:cNvPr>
          <p:cNvSpPr txBox="1"/>
          <p:nvPr/>
        </p:nvSpPr>
        <p:spPr>
          <a:xfrm>
            <a:off x="391376" y="5407303"/>
            <a:ext cx="10559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155 €/MWh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453001-EA4A-44FC-9C39-DD86F5EB6C2C}"/>
              </a:ext>
            </a:extLst>
          </p:cNvPr>
          <p:cNvSpPr txBox="1"/>
          <p:nvPr/>
        </p:nvSpPr>
        <p:spPr>
          <a:xfrm>
            <a:off x="362771" y="3087275"/>
            <a:ext cx="108456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83 €/MWh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91BD776-87A6-46D0-97EA-0D8785856259}"/>
              </a:ext>
            </a:extLst>
          </p:cNvPr>
          <p:cNvCxnSpPr>
            <a:cxnSpLocks/>
          </p:cNvCxnSpPr>
          <p:nvPr/>
        </p:nvCxnSpPr>
        <p:spPr>
          <a:xfrm>
            <a:off x="1447332" y="5545803"/>
            <a:ext cx="3177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357F49-9433-43FA-8CDD-EC1DE5E48CCB}"/>
              </a:ext>
            </a:extLst>
          </p:cNvPr>
          <p:cNvCxnSpPr>
            <a:cxnSpLocks/>
          </p:cNvCxnSpPr>
          <p:nvPr/>
        </p:nvCxnSpPr>
        <p:spPr>
          <a:xfrm flipV="1">
            <a:off x="4613152" y="1618506"/>
            <a:ext cx="0" cy="4751814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381E6CE-CF06-4498-998E-B7E604337BF8}"/>
              </a:ext>
            </a:extLst>
          </p:cNvPr>
          <p:cNvCxnSpPr/>
          <p:nvPr/>
        </p:nvCxnSpPr>
        <p:spPr>
          <a:xfrm>
            <a:off x="1447332" y="3225775"/>
            <a:ext cx="3177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DCC4B87-E5A9-93BE-3DD5-6576E42C836C}"/>
              </a:ext>
            </a:extLst>
          </p:cNvPr>
          <p:cNvSpPr txBox="1"/>
          <p:nvPr/>
        </p:nvSpPr>
        <p:spPr>
          <a:xfrm>
            <a:off x="9172279" y="3372397"/>
            <a:ext cx="248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Bei Steinkohle wird die Hälfte des Preises durch CO2-Kosten verursacht,</a:t>
            </a:r>
          </a:p>
          <a:p>
            <a:r>
              <a:rPr lang="de-DE"/>
              <a:t>bei Braunkohle 2/3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F846BC-74A2-A800-4307-341DDBC09195}"/>
              </a:ext>
            </a:extLst>
          </p:cNvPr>
          <p:cNvSpPr txBox="1"/>
          <p:nvPr/>
        </p:nvSpPr>
        <p:spPr>
          <a:xfrm>
            <a:off x="3213046" y="4332366"/>
            <a:ext cx="389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Stromerzeugung ohne Kernkraft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496BCFD-5F4D-31F2-D4D1-7E5CEFF2B96E}"/>
              </a:ext>
            </a:extLst>
          </p:cNvPr>
          <p:cNvSpPr txBox="1"/>
          <p:nvPr/>
        </p:nvSpPr>
        <p:spPr>
          <a:xfrm>
            <a:off x="3036049" y="1368068"/>
            <a:ext cx="389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Stromerzeugung mit sechs Kernkraftwerken</a:t>
            </a:r>
          </a:p>
        </p:txBody>
      </p:sp>
    </p:spTree>
    <p:extLst>
      <p:ext uri="{BB962C8B-B14F-4D97-AF65-F5344CB8AC3E}">
        <p14:creationId xmlns:p14="http://schemas.microsoft.com/office/powerpoint/2010/main" val="25587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F3931-4544-27D8-644E-04224D20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r>
              <a:rPr lang="de-DE" sz="2800" b="1" dirty="0"/>
              <a:t>Die Folge: Die energieintensive Industrie verlässt Deutschland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C8CC19-5D10-6118-7182-CF75D06D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58" y="1219200"/>
            <a:ext cx="10653683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CB0B3-D5B8-DC09-C3EF-B8E593A6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700"/>
            <a:ext cx="10972800" cy="20738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800" b="1" dirty="0"/>
              <a:t>Die politische Antwort ist die  Verdreifachung der Windkapazität und Vervierfachung der Solarkapazität bis 2030. Das politische Ziel der Bundesregierung für 2045 ist 100 % der Energieversorgung durch EE</a:t>
            </a:r>
            <a:br>
              <a:rPr lang="de-DE" sz="2800" b="1" dirty="0"/>
            </a:br>
            <a:endParaRPr lang="de-DE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67D3FF-6704-4E79-1E6F-3ADCDD79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98" y="1750890"/>
            <a:ext cx="8659483" cy="48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2">
            <a:extLst>
              <a:ext uri="{FF2B5EF4-FFF2-40B4-BE49-F238E27FC236}">
                <a16:creationId xmlns:a16="http://schemas.microsoft.com/office/drawing/2014/main" id="{E0F3A504-C0DB-4577-A46E-C25D5D1F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04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Das Risiko einer </a:t>
            </a:r>
            <a:r>
              <a:rPr lang="de-DE" sz="2800" b="1" dirty="0"/>
              <a:t>100 %  Energieversorgung durch EE:</a:t>
            </a:r>
            <a:r>
              <a:rPr lang="de-DE" altLang="de-DE" sz="2800" b="1" dirty="0"/>
              <a:t> </a:t>
            </a:r>
            <a:br>
              <a:rPr lang="de-DE" altLang="de-DE" sz="2800" b="1" dirty="0"/>
            </a:br>
            <a:r>
              <a:rPr lang="de-DE" altLang="de-DE" sz="2800" b="1" dirty="0"/>
              <a:t>Bei Dunkelflaute entsteht eine signifikante Lücke in der Stromversorgung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6D7E77-6CDB-4046-946D-B38F0F81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094" y="951489"/>
            <a:ext cx="10134306" cy="1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EDF2D5-6163-F990-C8F2-CDDD39E0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5" y="1683969"/>
            <a:ext cx="8222204" cy="5020423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E0C2C7-ECEC-43E2-AE73-2FD570776FBC}"/>
              </a:ext>
            </a:extLst>
          </p:cNvPr>
          <p:cNvSpPr txBox="1"/>
          <p:nvPr/>
        </p:nvSpPr>
        <p:spPr>
          <a:xfrm>
            <a:off x="3347977" y="133242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Stromproduktion Dezember 2022</a:t>
            </a:r>
            <a:endParaRPr lang="de-DE" dirty="0"/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296BC7F2-E27C-EF04-DDE5-46484A0CFA2F}"/>
              </a:ext>
            </a:extLst>
          </p:cNvPr>
          <p:cNvSpPr/>
          <p:nvPr/>
        </p:nvSpPr>
        <p:spPr>
          <a:xfrm>
            <a:off x="298584" y="3991518"/>
            <a:ext cx="1664039" cy="1770927"/>
          </a:xfrm>
          <a:prstGeom prst="homePlate">
            <a:avLst>
              <a:gd name="adj" fmla="val 1959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Strom-</a:t>
            </a:r>
            <a:br>
              <a:rPr lang="de-DE" sz="1800" dirty="0"/>
            </a:br>
            <a:r>
              <a:rPr lang="de-DE" sz="1800" dirty="0"/>
              <a:t>verbrauch</a:t>
            </a: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28237D6E-5DD2-DB36-7E7C-C4A155D8EEDC}"/>
              </a:ext>
            </a:extLst>
          </p:cNvPr>
          <p:cNvSpPr/>
          <p:nvPr/>
        </p:nvSpPr>
        <p:spPr>
          <a:xfrm flipH="1">
            <a:off x="10229377" y="4482825"/>
            <a:ext cx="1664039" cy="1770927"/>
          </a:xfrm>
          <a:prstGeom prst="homePlate">
            <a:avLst>
              <a:gd name="adj" fmla="val 19592"/>
            </a:avLst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Strom-</a:t>
            </a:r>
            <a:br>
              <a:rPr lang="de-DE" sz="1800" dirty="0"/>
            </a:br>
            <a:r>
              <a:rPr lang="de-DE" sz="1800" dirty="0" err="1"/>
              <a:t>einspeisung</a:t>
            </a:r>
            <a:r>
              <a:rPr lang="de-DE" sz="1800" dirty="0"/>
              <a:t> durch Wind und Sonne</a:t>
            </a:r>
          </a:p>
        </p:txBody>
      </p:sp>
      <p:sp>
        <p:nvSpPr>
          <p:cNvPr id="11" name="Pfeil nach oben und unten 10">
            <a:extLst>
              <a:ext uri="{FF2B5EF4-FFF2-40B4-BE49-F238E27FC236}">
                <a16:creationId xmlns:a16="http://schemas.microsoft.com/office/drawing/2014/main" id="{7B60C007-F4CA-F645-B8A7-E85FA105F791}"/>
              </a:ext>
            </a:extLst>
          </p:cNvPr>
          <p:cNvSpPr/>
          <p:nvPr/>
        </p:nvSpPr>
        <p:spPr>
          <a:xfrm>
            <a:off x="5764193" y="4421529"/>
            <a:ext cx="763930" cy="1104050"/>
          </a:xfrm>
          <a:prstGeom prst="upDownArrow">
            <a:avLst>
              <a:gd name="adj1" fmla="val 40588"/>
              <a:gd name="adj2" fmla="val 44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6306-B4D0-3FFA-FAC0-28B70E44498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Verdreifachung der erneuerbaren Energien löst das Problem </a:t>
            </a:r>
            <a:br>
              <a:rPr lang="de-DE" sz="2800" b="1" dirty="0"/>
            </a:br>
            <a:r>
              <a:rPr lang="de-DE" sz="2800" b="1" dirty="0"/>
              <a:t>der Flaute nicht, solange es keine preiswerte Speichertechnologie gibt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33FF0A-1072-896A-4FC4-148AE8F5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417638"/>
            <a:ext cx="8246853" cy="4905524"/>
          </a:xfrm>
          <a:prstGeom prst="rect">
            <a:avLst/>
          </a:prstGeom>
          <a:noFill/>
        </p:spPr>
      </p:pic>
      <p:sp>
        <p:nvSpPr>
          <p:cNvPr id="4" name="Geschweifte Klammer links 3">
            <a:extLst>
              <a:ext uri="{FF2B5EF4-FFF2-40B4-BE49-F238E27FC236}">
                <a16:creationId xmlns:a16="http://schemas.microsoft.com/office/drawing/2014/main" id="{EDEC6879-197A-3FFB-7696-7FBD41DD17E9}"/>
              </a:ext>
            </a:extLst>
          </p:cNvPr>
          <p:cNvSpPr/>
          <p:nvPr/>
        </p:nvSpPr>
        <p:spPr>
          <a:xfrm rot="5400000">
            <a:off x="4533715" y="2010434"/>
            <a:ext cx="504829" cy="3854373"/>
          </a:xfrm>
          <a:prstGeom prst="leftBrace">
            <a:avLst>
              <a:gd name="adj1" fmla="val 8333"/>
              <a:gd name="adj2" fmla="val 50300"/>
            </a:avLst>
          </a:prstGeom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401E80-D081-CEC8-048B-1B4B6650508C}"/>
              </a:ext>
            </a:extLst>
          </p:cNvPr>
          <p:cNvSpPr txBox="1"/>
          <p:nvPr/>
        </p:nvSpPr>
        <p:spPr>
          <a:xfrm>
            <a:off x="3877520" y="3171466"/>
            <a:ext cx="19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Unterversorgung ?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85BFAB2E-8B40-B28E-32C5-E15FE28AA4DA}"/>
              </a:ext>
            </a:extLst>
          </p:cNvPr>
          <p:cNvSpPr/>
          <p:nvPr/>
        </p:nvSpPr>
        <p:spPr>
          <a:xfrm rot="5400000">
            <a:off x="8157356" y="1292043"/>
            <a:ext cx="504829" cy="3138268"/>
          </a:xfrm>
          <a:prstGeom prst="leftBrace">
            <a:avLst>
              <a:gd name="adj1" fmla="val 8333"/>
              <a:gd name="adj2" fmla="val 50300"/>
            </a:avLst>
          </a:prstGeom>
          <a:ln w="28575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C5CFC2-EA76-870C-4745-EBA246E88B60}"/>
              </a:ext>
            </a:extLst>
          </p:cNvPr>
          <p:cNvSpPr txBox="1"/>
          <p:nvPr/>
        </p:nvSpPr>
        <p:spPr>
          <a:xfrm>
            <a:off x="7559139" y="2083749"/>
            <a:ext cx="428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Überversorgung ? Wasserstoff keine Lösung</a:t>
            </a:r>
          </a:p>
        </p:txBody>
      </p:sp>
    </p:spTree>
    <p:extLst>
      <p:ext uri="{BB962C8B-B14F-4D97-AF65-F5344CB8AC3E}">
        <p14:creationId xmlns:p14="http://schemas.microsoft.com/office/powerpoint/2010/main" val="400031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E0A90-146A-A1C0-8A18-9887675DE6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Kosten des Wasserstoffstroms betragen fast das fünffache</a:t>
            </a:r>
            <a:br>
              <a:rPr lang="de-DE" sz="2800" b="1" dirty="0"/>
            </a:br>
            <a:r>
              <a:rPr lang="de-DE" sz="2800" b="1" dirty="0"/>
              <a:t>der heutigen Kosten für Wind- und Solarstrom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7E1533-24AE-1AAD-9447-43028AB3A1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95330" y="1438152"/>
            <a:ext cx="8291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accent1"/>
                </a:solidFill>
              </a:rPr>
              <a:t>Heutiger Wind- und Solarstrom kostet ca. 7,5 €ct/</a:t>
            </a:r>
            <a:r>
              <a:rPr lang="de-DE" sz="2000" b="1" dirty="0" err="1">
                <a:solidFill>
                  <a:schemeClr val="accent1"/>
                </a:solidFill>
              </a:rPr>
              <a:t>kwh</a:t>
            </a:r>
            <a:r>
              <a:rPr lang="de-DE" sz="2000" b="1" dirty="0">
                <a:solidFill>
                  <a:schemeClr val="accent1"/>
                </a:solidFill>
              </a:rPr>
              <a:t>*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Wirkungsgrade : 	Elektrolyse 		 	 75 %</a:t>
            </a:r>
          </a:p>
          <a:p>
            <a:pPr marL="0" indent="0">
              <a:buNone/>
            </a:pPr>
            <a:r>
              <a:rPr lang="de-DE" sz="2000" dirty="0"/>
              <a:t>		Verdichtung 		 	 90 %</a:t>
            </a:r>
          </a:p>
          <a:p>
            <a:pPr marL="0" indent="0">
              <a:buNone/>
            </a:pPr>
            <a:r>
              <a:rPr lang="de-DE" sz="2000" dirty="0"/>
              <a:t>		Speicherung 			100 %</a:t>
            </a:r>
          </a:p>
          <a:p>
            <a:pPr marL="0" indent="0">
              <a:buNone/>
            </a:pPr>
            <a:r>
              <a:rPr lang="de-DE" sz="2000" dirty="0"/>
              <a:t>		Rückverstromung(Gasturbine) 	 35 %</a:t>
            </a:r>
          </a:p>
          <a:p>
            <a:pPr marL="0" indent="0">
              <a:buNone/>
            </a:pPr>
            <a:r>
              <a:rPr lang="de-DE" sz="2000" dirty="0"/>
              <a:t>	oder	Rückverstromung GUD-Kraftwerk 	 55 %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r>
              <a:rPr lang="de-DE" sz="2000" b="1" dirty="0"/>
              <a:t>Gesamt 		24 % -37 %	 30 %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Kapital und Betriebskosten des Prozesses            5     €ct/</a:t>
            </a:r>
            <a:r>
              <a:rPr lang="de-DE" sz="2000" dirty="0" err="1"/>
              <a:t>kwh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Man benötigt  3 mal soviel Strom  		    25     €ct/</a:t>
            </a:r>
            <a:r>
              <a:rPr lang="de-DE" sz="2000" dirty="0" err="1"/>
              <a:t>kwh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Summe	Kosten Wasserstoffstrom	        ca.       30     €ct/</a:t>
            </a:r>
            <a:r>
              <a:rPr lang="de-DE" sz="2000" b="1" dirty="0" err="1">
                <a:solidFill>
                  <a:schemeClr val="accent3">
                    <a:lumMod val="75000"/>
                  </a:schemeClr>
                </a:solidFill>
              </a:rPr>
              <a:t>kwh</a:t>
            </a:r>
            <a:endParaRPr lang="de-D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787863-9C29-C78D-3E12-456DB331C406}"/>
              </a:ext>
            </a:extLst>
          </p:cNvPr>
          <p:cNvSpPr txBox="1"/>
          <p:nvPr/>
        </p:nvSpPr>
        <p:spPr>
          <a:xfrm>
            <a:off x="445697" y="6362148"/>
            <a:ext cx="789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*Letzte Ausschreibung : Wind 7,34 Solardach 10,18 Solar Freianlagen 6,47 €ct/</a:t>
            </a:r>
            <a:r>
              <a:rPr lang="de-DE" sz="1400" dirty="0" err="1"/>
              <a:t>kwh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506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7CE5C-0338-6225-83CA-789F5EB7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/>
              <a:t>Der weltweite Energieverbrauch ist seit 1800 dramatisch gestiegen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E3AD95-7574-4DEE-BB27-98C9CE59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39" y="1300164"/>
            <a:ext cx="9256967" cy="553089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055938-6F94-D282-36F8-25D2D0F3B0A3}"/>
              </a:ext>
            </a:extLst>
          </p:cNvPr>
          <p:cNvSpPr txBox="1"/>
          <p:nvPr/>
        </p:nvSpPr>
        <p:spPr>
          <a:xfrm>
            <a:off x="9806474" y="6161683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Ourworldindata.org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6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E0A90-146A-A1C0-8A18-9887675DE6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Folgekosten der erneuerbaren Energien steigen ebenfalls signifikant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EFF045-058A-433E-1D5D-B98758E006C6}"/>
              </a:ext>
            </a:extLst>
          </p:cNvPr>
          <p:cNvSpPr txBox="1"/>
          <p:nvPr/>
        </p:nvSpPr>
        <p:spPr>
          <a:xfrm>
            <a:off x="1135798" y="1511575"/>
            <a:ext cx="97436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Folgende Kosten der EE verteilt auf 600 TWh kommen hinzu: </a:t>
            </a:r>
          </a:p>
          <a:p>
            <a:endParaRPr lang="de-DE" sz="2400" dirty="0"/>
          </a:p>
          <a:p>
            <a:r>
              <a:rPr lang="de-DE" sz="2400" dirty="0"/>
              <a:t>Kompensationskosten für </a:t>
            </a:r>
          </a:p>
          <a:p>
            <a:r>
              <a:rPr lang="de-DE" sz="2400" dirty="0"/>
              <a:t>Schutz vor Überlastung 		4 </a:t>
            </a:r>
            <a:r>
              <a:rPr lang="de-DE" sz="2400" dirty="0" err="1"/>
              <a:t>Mrd</a:t>
            </a:r>
            <a:r>
              <a:rPr lang="de-DE" sz="2400" dirty="0"/>
              <a:t> €/a (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Netzausbau Hochspannung 		200 Mrd. €/20 Jahre ( </a:t>
            </a:r>
            <a:r>
              <a:rPr lang="de-DE" sz="2400" dirty="0">
                <a:solidFill>
                  <a:srgbClr val="FF0000"/>
                </a:solidFill>
              </a:rPr>
              <a:t>2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Niederspannungsnetz			5 </a:t>
            </a:r>
            <a:r>
              <a:rPr lang="de-DE" sz="2400" dirty="0" err="1"/>
              <a:t>Mrd</a:t>
            </a:r>
            <a:r>
              <a:rPr lang="de-DE" sz="2400" dirty="0"/>
              <a:t> /a (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r>
              <a:rPr lang="de-DE" sz="2400" dirty="0"/>
              <a:t>Wasserstoffkraftwerke</a:t>
            </a:r>
            <a:br>
              <a:rPr lang="de-DE" sz="2400" dirty="0"/>
            </a:br>
            <a:r>
              <a:rPr lang="de-DE" sz="2400" dirty="0"/>
              <a:t>(Acatech schätzt 120 TWh)		27 </a:t>
            </a:r>
            <a:r>
              <a:rPr lang="de-DE" sz="2400" dirty="0" err="1"/>
              <a:t>Mrd</a:t>
            </a:r>
            <a:r>
              <a:rPr lang="de-DE" sz="2400" dirty="0"/>
              <a:t>/a (</a:t>
            </a:r>
            <a:r>
              <a:rPr lang="de-DE" sz="2400" dirty="0">
                <a:solidFill>
                  <a:srgbClr val="FF0000"/>
                </a:solidFill>
              </a:rPr>
              <a:t>4,5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Gesamtkosten : 7,5 €ct/</a:t>
            </a:r>
            <a:r>
              <a:rPr lang="de-DE" sz="2400" dirty="0" err="1">
                <a:solidFill>
                  <a:srgbClr val="FF0000"/>
                </a:solidFill>
              </a:rPr>
              <a:t>kwh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Einspeisevergütung +</a:t>
            </a:r>
            <a:r>
              <a:rPr lang="de-DE" sz="2400" dirty="0">
                <a:solidFill>
                  <a:srgbClr val="FF0000"/>
                </a:solidFill>
              </a:rPr>
              <a:t>1 </a:t>
            </a:r>
            <a:r>
              <a:rPr lang="de-DE" sz="2400" dirty="0"/>
              <a:t>Redispatch+</a:t>
            </a:r>
            <a:r>
              <a:rPr lang="de-DE" sz="2400" dirty="0">
                <a:solidFill>
                  <a:srgbClr val="FF0000"/>
                </a:solidFill>
              </a:rPr>
              <a:t>2 </a:t>
            </a:r>
            <a:r>
              <a:rPr lang="de-DE" sz="2400" dirty="0"/>
              <a:t>Netzausbau Hochspannung + 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Netzausbau Niederspannung +</a:t>
            </a:r>
            <a:r>
              <a:rPr lang="de-DE" sz="2400" dirty="0">
                <a:solidFill>
                  <a:srgbClr val="FF0000"/>
                </a:solidFill>
              </a:rPr>
              <a:t>4,5 </a:t>
            </a:r>
            <a:r>
              <a:rPr lang="de-DE" sz="2400" dirty="0"/>
              <a:t>Wasserstoff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=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					</a:t>
            </a:r>
            <a:r>
              <a:rPr lang="de-DE" sz="3200" b="1" dirty="0">
                <a:solidFill>
                  <a:srgbClr val="FF0000"/>
                </a:solidFill>
              </a:rPr>
              <a:t>14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endParaRPr lang="de-DE" sz="2400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1162217-F1F8-FF8F-41CB-931914C26535}"/>
              </a:ext>
            </a:extLst>
          </p:cNvPr>
          <p:cNvCxnSpPr>
            <a:cxnSpLocks/>
          </p:cNvCxnSpPr>
          <p:nvPr/>
        </p:nvCxnSpPr>
        <p:spPr>
          <a:xfrm flipH="1">
            <a:off x="894638" y="2975139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7E2F259-82E3-C9DE-46FA-3D0D34F7FE88}"/>
              </a:ext>
            </a:extLst>
          </p:cNvPr>
          <p:cNvCxnSpPr>
            <a:cxnSpLocks/>
          </p:cNvCxnSpPr>
          <p:nvPr/>
        </p:nvCxnSpPr>
        <p:spPr>
          <a:xfrm flipH="1">
            <a:off x="894638" y="3747291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9D4B137-92A6-2D67-023E-EF3F2085182D}"/>
              </a:ext>
            </a:extLst>
          </p:cNvPr>
          <p:cNvCxnSpPr>
            <a:cxnSpLocks/>
          </p:cNvCxnSpPr>
          <p:nvPr/>
        </p:nvCxnSpPr>
        <p:spPr>
          <a:xfrm flipH="1">
            <a:off x="904286" y="4423382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A79851F-BC55-7573-7FC6-EAE86FA80930}"/>
              </a:ext>
            </a:extLst>
          </p:cNvPr>
          <p:cNvCxnSpPr>
            <a:cxnSpLocks/>
          </p:cNvCxnSpPr>
          <p:nvPr/>
        </p:nvCxnSpPr>
        <p:spPr>
          <a:xfrm flipH="1">
            <a:off x="894638" y="5254300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977EDBD-1488-B645-5319-A46ABAE740B1}"/>
              </a:ext>
            </a:extLst>
          </p:cNvPr>
          <p:cNvCxnSpPr>
            <a:cxnSpLocks/>
          </p:cNvCxnSpPr>
          <p:nvPr/>
        </p:nvCxnSpPr>
        <p:spPr>
          <a:xfrm flipH="1">
            <a:off x="904286" y="2089905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3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Baum, Pflanze, Gras enthält.&#10;&#10;Automatisch generierte Beschreibung">
            <a:extLst>
              <a:ext uri="{FF2B5EF4-FFF2-40B4-BE49-F238E27FC236}">
                <a16:creationId xmlns:a16="http://schemas.microsoft.com/office/drawing/2014/main" id="{B2A327FA-9153-7AEE-406C-883D7FC8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8" name="Rectangle 1028">
            <a:extLst>
              <a:ext uri="{FF2B5EF4-FFF2-40B4-BE49-F238E27FC236}">
                <a16:creationId xmlns:a16="http://schemas.microsoft.com/office/drawing/2014/main" id="{1769C888-8872-C662-115E-ADC214A2C1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92052" y="1537575"/>
            <a:ext cx="4375230" cy="3508989"/>
          </a:xfrm>
          <a:prstGeom prst="rect">
            <a:avLst/>
          </a:prstGeom>
          <a:solidFill>
            <a:schemeClr val="bg1">
              <a:alpha val="59863"/>
            </a:schemeClr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b="1" dirty="0"/>
              <a:t>  Exkurs: Wärmepumpe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  </a:t>
            </a:r>
            <a:r>
              <a:rPr lang="de-DE" sz="2800" dirty="0"/>
              <a:t>Kosten und CO</a:t>
            </a:r>
            <a:r>
              <a:rPr lang="de-DE" sz="2800" baseline="-25000" dirty="0"/>
              <a:t>2 </a:t>
            </a:r>
            <a:r>
              <a:rPr lang="de-DE" sz="2800" dirty="0"/>
              <a:t>-Reduktion</a:t>
            </a:r>
            <a:br>
              <a:rPr lang="de-DE" sz="2800" dirty="0"/>
            </a:br>
            <a:r>
              <a:rPr lang="de-DE" sz="2800" dirty="0"/>
              <a:t>   im Vergleich zur </a:t>
            </a:r>
            <a:br>
              <a:rPr lang="de-DE" sz="2800" dirty="0"/>
            </a:br>
            <a:r>
              <a:rPr lang="de-DE" sz="2800" dirty="0"/>
              <a:t>   Brennwertheizung </a:t>
            </a:r>
            <a:br>
              <a:rPr lang="de-DE" sz="2800" dirty="0"/>
            </a:br>
            <a:r>
              <a:rPr lang="de-DE" sz="2800" dirty="0"/>
              <a:t>   und Gastherme</a:t>
            </a:r>
            <a:br>
              <a:rPr lang="de-DE" sz="2800" dirty="0"/>
            </a:br>
            <a:br>
              <a:rPr lang="de-DE" sz="2800" dirty="0"/>
            </a:br>
            <a:br>
              <a:rPr lang="de-DE" sz="3600" dirty="0"/>
            </a:br>
            <a:endParaRPr lang="de-DE" sz="3600" dirty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9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C93A7-78E3-CCF4-8669-EA343431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5662"/>
            <a:ext cx="10972800" cy="9471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CO2- Vergleich Wärmepumpe - Erdgas – Brennwertkessel:</a:t>
            </a:r>
            <a:br>
              <a:rPr lang="de-DE" sz="2800" b="1" dirty="0"/>
            </a:br>
            <a:r>
              <a:rPr lang="de-DE" sz="2800" b="1" dirty="0"/>
              <a:t>Der Unterschied ist beim heutigen Strommix zu vernachlässigen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995571-D63D-F970-6898-41EE7B89E7DB}"/>
              </a:ext>
            </a:extLst>
          </p:cNvPr>
          <p:cNvSpPr txBox="1"/>
          <p:nvPr/>
        </p:nvSpPr>
        <p:spPr>
          <a:xfrm>
            <a:off x="609599" y="2438503"/>
            <a:ext cx="10756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CO2 Emissionen des Strommix in 2022  	0,494 kg CO2/</a:t>
            </a:r>
            <a:r>
              <a:rPr lang="de-DE" sz="2400" dirty="0" err="1"/>
              <a:t>kwh</a:t>
            </a:r>
            <a:r>
              <a:rPr lang="de-DE" sz="2400" baseline="30000" dirty="0"/>
              <a:t> 1</a:t>
            </a:r>
            <a:br>
              <a:rPr lang="de-DE" sz="2400" baseline="30000" dirty="0"/>
            </a:br>
            <a:endParaRPr lang="de-DE" sz="2400" baseline="30000" dirty="0"/>
          </a:p>
          <a:p>
            <a:r>
              <a:rPr lang="de-DE" sz="2400" dirty="0">
                <a:solidFill>
                  <a:srgbClr val="FF0000"/>
                </a:solidFill>
              </a:rPr>
              <a:t>Wärmepumpe mit COP 3  			0,164 kg CO2/</a:t>
            </a:r>
            <a:r>
              <a:rPr lang="de-DE" sz="2400" dirty="0" err="1">
                <a:solidFill>
                  <a:srgbClr val="FF0000"/>
                </a:solidFill>
              </a:rPr>
              <a:t>kwh</a:t>
            </a:r>
            <a:endParaRPr lang="de-DE" sz="2400" dirty="0">
              <a:solidFill>
                <a:srgbClr val="FF0000"/>
              </a:solidFill>
            </a:endParaRPr>
          </a:p>
          <a:p>
            <a:br>
              <a:rPr lang="de-DE" sz="2400" dirty="0"/>
            </a:br>
            <a:r>
              <a:rPr lang="de-DE" sz="2400" dirty="0"/>
              <a:t>Wärmepumpe mit COP 2,5 			0,197 kg CO2/</a:t>
            </a:r>
            <a:r>
              <a:rPr lang="de-DE" sz="2400" dirty="0" err="1"/>
              <a:t>kwh</a:t>
            </a:r>
            <a:endParaRPr lang="de-DE" sz="2400" dirty="0"/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Gasbrennwertkessel				0,178   kg CO2/kwh</a:t>
            </a:r>
            <a:r>
              <a:rPr lang="de-DE" sz="2400" baseline="30000" dirty="0">
                <a:solidFill>
                  <a:srgbClr val="FF0000"/>
                </a:solidFill>
              </a:rPr>
              <a:t>2</a:t>
            </a:r>
          </a:p>
          <a:p>
            <a:endParaRPr lang="de-DE" sz="2400" baseline="30000" dirty="0">
              <a:solidFill>
                <a:srgbClr val="FF0000"/>
              </a:solidFill>
            </a:endParaRPr>
          </a:p>
          <a:p>
            <a:endParaRPr lang="de-DE" sz="2400" baseline="300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1A67FF-4709-D050-AC5F-D46AEAD4C490}"/>
              </a:ext>
            </a:extLst>
          </p:cNvPr>
          <p:cNvSpPr txBox="1"/>
          <p:nvPr/>
        </p:nvSpPr>
        <p:spPr>
          <a:xfrm>
            <a:off x="609600" y="5911513"/>
            <a:ext cx="5018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 </a:t>
            </a:r>
            <a:r>
              <a:rPr lang="de-DE" sz="1400" dirty="0">
                <a:hlinkClick r:id="rId2"/>
              </a:rPr>
              <a:t>https://app.electricitymaps.com</a:t>
            </a:r>
            <a:endParaRPr lang="de-DE" sz="1400" dirty="0"/>
          </a:p>
          <a:p>
            <a:r>
              <a:rPr lang="de-DE" sz="1400" dirty="0"/>
              <a:t>2 https://</a:t>
            </a:r>
            <a:r>
              <a:rPr lang="de-DE" sz="1400" dirty="0" err="1"/>
              <a:t>www.vaillant.de</a:t>
            </a:r>
            <a:r>
              <a:rPr lang="de-DE" sz="1400" dirty="0"/>
              <a:t>/</a:t>
            </a:r>
            <a:r>
              <a:rPr lang="de-DE" sz="1400" dirty="0" err="1"/>
              <a:t>heizung</a:t>
            </a:r>
            <a:r>
              <a:rPr lang="de-DE" sz="1400" dirty="0"/>
              <a:t>/</a:t>
            </a:r>
            <a:r>
              <a:rPr lang="de-DE" sz="1400" dirty="0" err="1"/>
              <a:t>heizung</a:t>
            </a:r>
            <a:r>
              <a:rPr lang="de-DE" sz="1400" dirty="0"/>
              <a:t>-verstehen/</a:t>
            </a:r>
            <a:r>
              <a:rPr lang="de-DE" sz="1400" dirty="0" err="1"/>
              <a:t>tipps</a:t>
            </a:r>
            <a:r>
              <a:rPr lang="de-DE" sz="1400" dirty="0"/>
              <a:t>-rund-um-ihre-heizung/</a:t>
            </a:r>
            <a:r>
              <a:rPr lang="de-DE" sz="1400" dirty="0" err="1"/>
              <a:t>emissionen</a:t>
            </a:r>
            <a:r>
              <a:rPr lang="de-DE" sz="1400" dirty="0"/>
              <a:t>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3EA993-4F92-F206-9107-31C04F88C91B}"/>
              </a:ext>
            </a:extLst>
          </p:cNvPr>
          <p:cNvSpPr txBox="1"/>
          <p:nvPr/>
        </p:nvSpPr>
        <p:spPr>
          <a:xfrm>
            <a:off x="3202847" y="1718298"/>
            <a:ext cx="557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CO2- Vergleich Wärmepumpe - Erdgas - Brennwertkessel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F61F1-A8CD-69A2-E4DE-3DAAEBA527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Der finanzielle Aufwand für die Haushalte steht in keinem Verhältnis zum CO2-Ergebnis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F7ECCF-5A8F-BDE4-8AFF-6D1225C3F2FE}"/>
              </a:ext>
            </a:extLst>
          </p:cNvPr>
          <p:cNvSpPr txBox="1"/>
          <p:nvPr/>
        </p:nvSpPr>
        <p:spPr>
          <a:xfrm>
            <a:off x="906745" y="2861982"/>
            <a:ext cx="34577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Der Bundeswirtschaftsminister schätzt bis 2030 mit einem finanziellen Aufwand </a:t>
            </a:r>
            <a:br>
              <a:rPr lang="de-DE" sz="1600" dirty="0"/>
            </a:br>
            <a:r>
              <a:rPr lang="de-DE" sz="1600" b="1" dirty="0"/>
              <a:t>von 130 Milliarden € Euro </a:t>
            </a:r>
            <a:br>
              <a:rPr lang="de-DE" sz="1600" b="1" dirty="0"/>
            </a:br>
            <a:r>
              <a:rPr lang="de-DE" sz="1600" dirty="0"/>
              <a:t>(nur Wärmepumpenkosten)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Der energiepolitische Sprecher </a:t>
            </a:r>
            <a:br>
              <a:rPr lang="de-DE" sz="1600" dirty="0"/>
            </a:br>
            <a:r>
              <a:rPr lang="de-DE" sz="1600" dirty="0"/>
              <a:t>der FDP Michel Kruse schätzt die tatsächlichen Kosten auf </a:t>
            </a:r>
            <a:br>
              <a:rPr lang="de-DE" sz="1600" dirty="0"/>
            </a:br>
            <a:r>
              <a:rPr lang="de-DE" sz="1600" b="1" dirty="0"/>
              <a:t>620 Milliarden</a:t>
            </a:r>
            <a:r>
              <a:rPr lang="de-DE" sz="1600" b="1" baseline="30000" dirty="0"/>
              <a:t>1 </a:t>
            </a:r>
            <a:r>
              <a:rPr lang="de-DE" sz="1600" b="1" dirty="0"/>
              <a:t>Euro.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CA5436-1C68-E99F-EBF2-0EF261D5A686}"/>
              </a:ext>
            </a:extLst>
          </p:cNvPr>
          <p:cNvSpPr txBox="1"/>
          <p:nvPr/>
        </p:nvSpPr>
        <p:spPr>
          <a:xfrm>
            <a:off x="966157" y="6110363"/>
            <a:ext cx="1085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1. </a:t>
            </a:r>
            <a:r>
              <a:rPr lang="de-DE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http://www.merkur.de/wirtschaft/geg-heizung-verbot-oel-gas-robert-habeck-gruene-wirtschaftsminister-fdp-kosten-plan-kritik-spd-92245780.html</a:t>
            </a:r>
            <a:endParaRPr lang="de-DE" sz="1200" dirty="0"/>
          </a:p>
          <a:p>
            <a:r>
              <a:rPr lang="de-DE" sz="1200" dirty="0"/>
              <a:t>2. </a:t>
            </a:r>
            <a:r>
              <a:rPr lang="de-DE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https://www.klimareporter.de/images/dokumente/2023/04/3-357-Bartsch_.pdf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70EDF0-57B0-933F-4BB0-AF2956F44CB2}"/>
              </a:ext>
            </a:extLst>
          </p:cNvPr>
          <p:cNvSpPr txBox="1"/>
          <p:nvPr/>
        </p:nvSpPr>
        <p:spPr>
          <a:xfrm>
            <a:off x="4606963" y="2925822"/>
            <a:ext cx="3124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mickrige CO</a:t>
            </a:r>
            <a:r>
              <a:rPr lang="de-DE" sz="1600" baseline="-25000" dirty="0"/>
              <a:t>2</a:t>
            </a:r>
            <a:r>
              <a:rPr lang="de-DE" sz="1600" dirty="0"/>
              <a:t>-Einsparung soll nach Angaben der Bundesregierung:</a:t>
            </a:r>
            <a:br>
              <a:rPr lang="de-DE" sz="1600" dirty="0"/>
            </a:b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/>
              <a:t>2023: </a:t>
            </a:r>
            <a:r>
              <a:rPr lang="de-DE" sz="1600" dirty="0"/>
              <a:t>1,7 Millionen t CO</a:t>
            </a:r>
            <a:r>
              <a:rPr lang="de-DE" sz="1600" baseline="-25000" dirty="0"/>
              <a:t>2</a:t>
            </a:r>
            <a:r>
              <a:rPr lang="de-DE" sz="1600" dirty="0"/>
              <a:t>-Einsparung</a:t>
            </a:r>
            <a:br>
              <a:rPr lang="de-DE" sz="1600" dirty="0"/>
            </a:b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/>
              <a:t>2030: </a:t>
            </a:r>
            <a:r>
              <a:rPr lang="de-DE" sz="1600" dirty="0"/>
              <a:t>10 Millionen t CO</a:t>
            </a:r>
            <a:r>
              <a:rPr lang="de-DE" sz="1600" baseline="-25000" dirty="0"/>
              <a:t>2</a:t>
            </a:r>
            <a:r>
              <a:rPr lang="de-DE" sz="1600" dirty="0"/>
              <a:t>-Einsparung</a:t>
            </a: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44E847DD-26B4-6A0A-74FB-D7E50C9B725B}"/>
              </a:ext>
            </a:extLst>
          </p:cNvPr>
          <p:cNvSpPr/>
          <p:nvPr/>
        </p:nvSpPr>
        <p:spPr>
          <a:xfrm rot="5400000">
            <a:off x="6553201" y="3502358"/>
            <a:ext cx="3799223" cy="562413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695BAD-1E47-10AE-924B-CE41BF8C4D7E}"/>
              </a:ext>
            </a:extLst>
          </p:cNvPr>
          <p:cNvSpPr txBox="1"/>
          <p:nvPr/>
        </p:nvSpPr>
        <p:spPr>
          <a:xfrm>
            <a:off x="8976968" y="2886043"/>
            <a:ext cx="2841215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FF0000"/>
                </a:solidFill>
              </a:rPr>
              <a:t>Das sind 1,4 % des deutschen CO</a:t>
            </a:r>
            <a:r>
              <a:rPr lang="de-DE" sz="2200" b="1" baseline="-25000" dirty="0">
                <a:solidFill>
                  <a:srgbClr val="FF0000"/>
                </a:solidFill>
              </a:rPr>
              <a:t>2</a:t>
            </a:r>
            <a:r>
              <a:rPr lang="de-DE" sz="2200" b="1" dirty="0">
                <a:solidFill>
                  <a:srgbClr val="FF0000"/>
                </a:solidFill>
              </a:rPr>
              <a:t>-Ausstosses.</a:t>
            </a:r>
            <a:r>
              <a:rPr lang="de-DE" sz="2200" b="1" baseline="30000" dirty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1" baseline="30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FF0000"/>
                </a:solidFill>
              </a:rPr>
              <a:t>Die Kosten belaufen sich auf 1.300 €/t CO</a:t>
            </a:r>
            <a:r>
              <a:rPr lang="de-DE" sz="2200" b="1" baseline="-25000" dirty="0">
                <a:solidFill>
                  <a:srgbClr val="FF0000"/>
                </a:solidFill>
              </a:rPr>
              <a:t>2</a:t>
            </a:r>
            <a:br>
              <a:rPr lang="de-DE" sz="2200" b="1" dirty="0">
                <a:solidFill>
                  <a:srgbClr val="FF0000"/>
                </a:solidFill>
              </a:rPr>
            </a:br>
            <a:r>
              <a:rPr lang="de-DE" sz="2200" b="1" dirty="0">
                <a:solidFill>
                  <a:srgbClr val="FF0000"/>
                </a:solidFill>
              </a:rPr>
              <a:t>bzw. 6.200 €/t CO</a:t>
            </a:r>
            <a:r>
              <a:rPr lang="de-DE" sz="22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5B3CA0E-7138-9F2A-91F6-4F273DBC7701}"/>
              </a:ext>
            </a:extLst>
          </p:cNvPr>
          <p:cNvSpPr txBox="1"/>
          <p:nvPr/>
        </p:nvSpPr>
        <p:spPr>
          <a:xfrm>
            <a:off x="1006994" y="1747330"/>
            <a:ext cx="3183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Schätzungen</a:t>
            </a:r>
            <a:br>
              <a:rPr lang="de-DE" altLang="de-DE" sz="1800" b="1" dirty="0"/>
            </a:br>
            <a:r>
              <a:rPr lang="de-DE" altLang="de-DE" sz="1800" b="1" dirty="0"/>
              <a:t>zu Kosten </a:t>
            </a:r>
            <a:br>
              <a:rPr lang="de-DE" altLang="de-DE" sz="1800" b="1" dirty="0"/>
            </a:br>
            <a:r>
              <a:rPr lang="de-DE" altLang="de-DE" sz="1800" b="1" dirty="0"/>
              <a:t>der Wärmepumpe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62F62B-BA10-B1D7-4E24-2EA46824643B}"/>
              </a:ext>
            </a:extLst>
          </p:cNvPr>
          <p:cNvSpPr txBox="1"/>
          <p:nvPr/>
        </p:nvSpPr>
        <p:spPr>
          <a:xfrm>
            <a:off x="4499712" y="1747330"/>
            <a:ext cx="3183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Schätzungen zu</a:t>
            </a:r>
            <a:br>
              <a:rPr lang="de-DE" altLang="de-DE" sz="1800" b="1" dirty="0"/>
            </a:br>
            <a:r>
              <a:rPr lang="de-DE" altLang="de-DE" sz="1800" b="1" dirty="0"/>
              <a:t>Einsparungen von CO</a:t>
            </a:r>
            <a:r>
              <a:rPr lang="de-DE" altLang="de-DE" sz="1800" b="1" baseline="-25000" dirty="0"/>
              <a:t>2</a:t>
            </a:r>
            <a:br>
              <a:rPr lang="de-DE" altLang="de-DE" sz="1800" b="1" dirty="0"/>
            </a:br>
            <a:r>
              <a:rPr lang="de-DE" altLang="de-DE" sz="1800" b="1" dirty="0"/>
              <a:t>durch die Wärmepumpe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24F95D9-08CB-961D-BD50-3A60EFF2577A}"/>
              </a:ext>
            </a:extLst>
          </p:cNvPr>
          <p:cNvSpPr txBox="1"/>
          <p:nvPr/>
        </p:nvSpPr>
        <p:spPr>
          <a:xfrm>
            <a:off x="8562307" y="1747330"/>
            <a:ext cx="3183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Anteil der</a:t>
            </a:r>
            <a:br>
              <a:rPr lang="de-DE" altLang="de-DE" sz="1800" b="1" dirty="0"/>
            </a:br>
            <a:r>
              <a:rPr lang="de-DE" altLang="de-DE" sz="1800" b="1" dirty="0"/>
              <a:t>Einsparungen von CO</a:t>
            </a:r>
            <a:r>
              <a:rPr lang="de-DE" altLang="de-DE" sz="1800" b="1" baseline="-25000" dirty="0"/>
              <a:t>2</a:t>
            </a:r>
            <a:endParaRPr lang="de-DE" altLang="de-DE" sz="1800" b="1" dirty="0"/>
          </a:p>
          <a:p>
            <a:pPr algn="ctr"/>
            <a:r>
              <a:rPr lang="de-DE" altLang="de-DE" b="1" dirty="0"/>
              <a:t>für Deutschland gesamt</a:t>
            </a:r>
            <a:r>
              <a:rPr lang="de-DE" altLang="de-DE" sz="1800" b="1" dirty="0"/>
              <a:t> </a:t>
            </a:r>
            <a:endParaRPr lang="de-DE" dirty="0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667DB75-3519-D4F6-38E8-DAECE270A9F2}"/>
              </a:ext>
            </a:extLst>
          </p:cNvPr>
          <p:cNvCxnSpPr/>
          <p:nvPr/>
        </p:nvCxnSpPr>
        <p:spPr>
          <a:xfrm>
            <a:off x="4376120" y="1863524"/>
            <a:ext cx="0" cy="37992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354CF5A-A9B7-29FF-EF69-EE779538705F}"/>
              </a:ext>
            </a:extLst>
          </p:cNvPr>
          <p:cNvCxnSpPr/>
          <p:nvPr/>
        </p:nvCxnSpPr>
        <p:spPr>
          <a:xfrm>
            <a:off x="7925817" y="1883951"/>
            <a:ext cx="0" cy="37992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F61F1-A8CD-69A2-E4DE-3DAAEBA527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Auch der laufende Betrieb der Wärmepumpe ist  um 70 % teurer </a:t>
            </a:r>
            <a:br>
              <a:rPr lang="de-DE" sz="2800" b="1" dirty="0"/>
            </a:br>
            <a:r>
              <a:rPr lang="de-DE" sz="2800" b="1" dirty="0"/>
              <a:t>als Erdgas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035FBA-9AAF-CEF2-8510-9A9CF0A19B6A}"/>
              </a:ext>
            </a:extLst>
          </p:cNvPr>
          <p:cNvSpPr txBox="1"/>
          <p:nvPr/>
        </p:nvSpPr>
        <p:spPr>
          <a:xfrm>
            <a:off x="709125" y="2551966"/>
            <a:ext cx="4812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 Stromkosten von   	 36 €ct/</a:t>
            </a:r>
            <a:r>
              <a:rPr lang="de-DE" sz="2000" dirty="0" err="1"/>
              <a:t>kwh</a:t>
            </a:r>
            <a:endParaRPr lang="de-DE" sz="2000" dirty="0"/>
          </a:p>
          <a:p>
            <a:r>
              <a:rPr lang="de-DE" sz="2000" dirty="0"/>
              <a:t>kostet die</a:t>
            </a:r>
          </a:p>
          <a:p>
            <a:endParaRPr lang="de-DE" sz="2000" dirty="0"/>
          </a:p>
          <a:p>
            <a:r>
              <a:rPr lang="de-DE" sz="2000" dirty="0"/>
              <a:t>Wärmepumpe COP3   	12 €ct/</a:t>
            </a:r>
            <a:r>
              <a:rPr lang="de-DE" sz="2000" dirty="0" err="1"/>
              <a:t>kwh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Die Erdgasheizung</a:t>
            </a:r>
          </a:p>
          <a:p>
            <a:r>
              <a:rPr lang="de-DE" sz="2000" dirty="0"/>
              <a:t>Gaskosten 	 	07 €ct/</a:t>
            </a:r>
            <a:r>
              <a:rPr lang="de-DE" sz="2000" dirty="0" err="1"/>
              <a:t>kwh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CA5436-1C68-E99F-EBF2-0EF261D5A686}"/>
              </a:ext>
            </a:extLst>
          </p:cNvPr>
          <p:cNvSpPr txBox="1"/>
          <p:nvPr/>
        </p:nvSpPr>
        <p:spPr>
          <a:xfrm>
            <a:off x="966157" y="5739971"/>
            <a:ext cx="1085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1. </a:t>
            </a:r>
            <a:r>
              <a:rPr lang="de-DE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http://www.merkur.de/wirtschaft/geg-heizung-verbot-oel-gas-robert-habeck-gruene-wirtschaftsminister-fdp-kosten-plan-kritik-spd-92245780.html</a:t>
            </a:r>
            <a:endParaRPr lang="de-DE" sz="1400" dirty="0"/>
          </a:p>
          <a:p>
            <a:r>
              <a:rPr lang="de-DE" sz="1400" dirty="0"/>
              <a:t>2. </a:t>
            </a:r>
            <a:r>
              <a:rPr lang="de-DE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https://www.klimareporter.de/images/dokumente/2023/04/3-357-Bartsch_.pdf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400" dirty="0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14303AC8-7464-2575-4416-376E2FC12881}"/>
              </a:ext>
            </a:extLst>
          </p:cNvPr>
          <p:cNvSpPr/>
          <p:nvPr/>
        </p:nvSpPr>
        <p:spPr>
          <a:xfrm rot="5400000">
            <a:off x="5144706" y="3425899"/>
            <a:ext cx="2714881" cy="562413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496201-F365-5618-906E-9693D847CDAD}"/>
              </a:ext>
            </a:extLst>
          </p:cNvPr>
          <p:cNvSpPr txBox="1"/>
          <p:nvPr/>
        </p:nvSpPr>
        <p:spPr>
          <a:xfrm>
            <a:off x="7567126" y="2470245"/>
            <a:ext cx="4080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Stromkosten werden durch die EU stärker durch CO2-Zertifikate belastet werden als das Gas für die Haushalte. </a:t>
            </a:r>
          </a:p>
          <a:p>
            <a:endParaRPr lang="de-DE" sz="2000" dirty="0"/>
          </a:p>
          <a:p>
            <a:r>
              <a:rPr lang="de-DE" sz="2000" b="1" dirty="0"/>
              <a:t>Zielpreis Zertifikate EU : </a:t>
            </a:r>
          </a:p>
          <a:p>
            <a:r>
              <a:rPr lang="de-DE" sz="2000" dirty="0"/>
              <a:t>Zielpreis Gas zum Heizen 50 €/t CO2, </a:t>
            </a:r>
          </a:p>
          <a:p>
            <a:r>
              <a:rPr lang="de-DE" sz="2000" dirty="0"/>
              <a:t>Zielpreis Strom 200 €/t CO2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2E495B-6CDD-386B-B085-2DC5C2E52410}"/>
              </a:ext>
            </a:extLst>
          </p:cNvPr>
          <p:cNvSpPr txBox="1"/>
          <p:nvPr/>
        </p:nvSpPr>
        <p:spPr>
          <a:xfrm>
            <a:off x="7396140" y="1789590"/>
            <a:ext cx="422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/>
              <a:t>Preisentwicklung mit CO2-Zertifikaten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15C47D-A6D2-4FD0-2121-CF87961F8EB9}"/>
              </a:ext>
            </a:extLst>
          </p:cNvPr>
          <p:cNvSpPr txBox="1"/>
          <p:nvPr/>
        </p:nvSpPr>
        <p:spPr>
          <a:xfrm>
            <a:off x="727788" y="1789590"/>
            <a:ext cx="436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Heutige Preise</a:t>
            </a:r>
          </a:p>
        </p:txBody>
      </p:sp>
    </p:spTree>
    <p:extLst>
      <p:ext uri="{BB962C8B-B14F-4D97-AF65-F5344CB8AC3E}">
        <p14:creationId xmlns:p14="http://schemas.microsoft.com/office/powerpoint/2010/main" val="42525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9D32A7C-134D-2187-4B57-43155869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800" b="1" dirty="0"/>
              <a:t>Weitere geopolitische Risiken: </a:t>
            </a:r>
            <a:br>
              <a:rPr lang="de-DE" sz="2800" b="1" dirty="0"/>
            </a:br>
            <a:r>
              <a:rPr lang="de-DE" sz="2800" b="1" dirty="0"/>
              <a:t>LNG Gas aus USA,  Russisches Gas für China</a:t>
            </a:r>
          </a:p>
        </p:txBody>
      </p:sp>
      <p:pic>
        <p:nvPicPr>
          <p:cNvPr id="7" name="Grafik 6" descr="Ein Bild, das Karte, Screenshot, Kunst enthält.&#10;&#10;Automatisch generierte Beschreibung">
            <a:extLst>
              <a:ext uri="{FF2B5EF4-FFF2-40B4-BE49-F238E27FC236}">
                <a16:creationId xmlns:a16="http://schemas.microsoft.com/office/drawing/2014/main" id="{489662AC-2DF5-5A64-3EEC-9ACB4FC81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621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B56CF64-7ADC-23FA-A5A8-31138EA7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63" y="1162650"/>
            <a:ext cx="5760720" cy="27374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8AED8E-25EA-BF0E-6C42-6DBA3AF8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63" y="3986478"/>
            <a:ext cx="5760720" cy="27260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37DB81-4812-EC11-3E4F-64941637B5CA}"/>
              </a:ext>
            </a:extLst>
          </p:cNvPr>
          <p:cNvSpPr txBox="1"/>
          <p:nvPr/>
        </p:nvSpPr>
        <p:spPr>
          <a:xfrm>
            <a:off x="7903286" y="1454948"/>
            <a:ext cx="3998376" cy="3465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>
              <a:lnSpc>
                <a:spcPct val="120000"/>
              </a:lnSpc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Die Regierung Biden hat die Exploration für neue Schiefergasfelder auf öffentlichem Grund untersagt</a:t>
            </a:r>
          </a:p>
          <a:p>
            <a:pPr marR="269875">
              <a:lnSpc>
                <a:spcPct val="120000"/>
              </a:lnSpc>
              <a:spcAft>
                <a:spcPts val="600"/>
              </a:spcAft>
            </a:pP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69875">
              <a:lnSpc>
                <a:spcPct val="120000"/>
              </a:lnSpc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Schiefergasförderung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den beiden wichtigsten aktuellen Fördergebieten Marcellus und </a:t>
            </a:r>
            <a:r>
              <a:rPr lang="de-DE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Haynesville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in älteren US-Feldern (Barnett und Fayetteville)</a:t>
            </a:r>
            <a:endParaRPr lang="de-DE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77D9A0-2812-E5B8-6B10-C97CDD37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D55C-452E-D54B-89EC-8A8590AE3457}" type="slidenum">
              <a:rPr lang="de-DE" smtClean="0"/>
              <a:t>26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A18028-F23A-0B4E-B80F-54FC5416B8D0}"/>
              </a:ext>
            </a:extLst>
          </p:cNvPr>
          <p:cNvSpPr txBox="1"/>
          <p:nvPr/>
        </p:nvSpPr>
        <p:spPr>
          <a:xfrm>
            <a:off x="1041722" y="238063"/>
            <a:ext cx="10301468" cy="5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Wie sicher ist die Versorgung mit Schiefergas aus den USA ?</a:t>
            </a:r>
          </a:p>
        </p:txBody>
      </p:sp>
    </p:spTree>
    <p:extLst>
      <p:ext uri="{BB962C8B-B14F-4D97-AF65-F5344CB8AC3E}">
        <p14:creationId xmlns:p14="http://schemas.microsoft.com/office/powerpoint/2010/main" val="579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BDB2CCAD-D27A-8D6B-534B-04FC57D5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73702"/>
            <a:ext cx="5384800" cy="3378961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6C3C70-7616-1711-7F67-8642E0D5CC8D}"/>
              </a:ext>
            </a:extLst>
          </p:cNvPr>
          <p:cNvSpPr txBox="1"/>
          <p:nvPr/>
        </p:nvSpPr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Russland und China haben sich im Sommer 2022 über den Verlauf der Erdgaspipeline Power </a:t>
            </a:r>
            <a:r>
              <a:rPr lang="de-DE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Siberia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verständigt. </a:t>
            </a: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endParaRPr lang="de-DE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 soll 50 Milliarden m³ Erdgas aus dem Yamal Fördergebiet, 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bislang Europa versorgt, nach China über die Mongolei transportieren. </a:t>
            </a: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Menge entspricht dem Gasimport von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Nordstream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1 nach Europa. Baubeginn 2024.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oliennummernplatzhalter 1" hidden="1">
            <a:extLst>
              <a:ext uri="{FF2B5EF4-FFF2-40B4-BE49-F238E27FC236}">
                <a16:creationId xmlns:a16="http://schemas.microsoft.com/office/drawing/2014/main" id="{F4A197B8-C7DC-3294-ECB8-D5AB89F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03D55C-452E-D54B-89EC-8A8590AE3457}" type="slidenum">
              <a:rPr lang="de-DE" smtClean="0"/>
              <a:pPr>
                <a:spcAft>
                  <a:spcPts val="600"/>
                </a:spcAft>
              </a:pPr>
              <a:t>27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08677-7156-7C79-A8DF-6330918CD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Gibt es eine mögliche Rückkehr zu russischem Gas?</a:t>
            </a:r>
          </a:p>
        </p:txBody>
      </p:sp>
    </p:spTree>
    <p:extLst>
      <p:ext uri="{BB962C8B-B14F-4D97-AF65-F5344CB8AC3E}">
        <p14:creationId xmlns:p14="http://schemas.microsoft.com/office/powerpoint/2010/main" val="3791898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1724A274-A251-3A3C-F01D-6DD4DFC7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15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FF43C52-64F6-E57F-FCA4-A709574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29" y="4767787"/>
            <a:ext cx="10972800" cy="9471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Notwendige, neue Rahmenbedingungen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zur Bewältigung der Energiekrise</a:t>
            </a:r>
          </a:p>
        </p:txBody>
      </p:sp>
    </p:spTree>
    <p:extLst>
      <p:ext uri="{BB962C8B-B14F-4D97-AF65-F5344CB8AC3E}">
        <p14:creationId xmlns:p14="http://schemas.microsoft.com/office/powerpoint/2010/main" val="409893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1739-FD02-4D8D-8FF8-9C4E92259B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1.Fracking-Erdgasförderung in Deutschland ermöglichen, seit 2017 in Deutschland verboten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FDC04-F131-4DB7-6458-8CCD845F0FA0}"/>
              </a:ext>
            </a:extLst>
          </p:cNvPr>
          <p:cNvSpPr txBox="1"/>
          <p:nvPr/>
        </p:nvSpPr>
        <p:spPr>
          <a:xfrm>
            <a:off x="9032889" y="1417638"/>
            <a:ext cx="2680140" cy="508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„Solange wir in Deutschland Erdgas benötigen, ist es – freundlich ausgedrückt – ein Schildbürgerstreich, dass wir es nicht bei uns fördern“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Hans-Joachim Kümpel, ehem. Präsident der Bundesanstalt für Geowissenschaften und Rohstoffe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Fördermenge nach Kümpel:  jährlich 20 Milliarden Kubikmeter auf Jahrzehnte hinaus.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Insgesamt 2,3 Billionen m³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F93974C-59F7-09CE-3F2A-768452704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76" y="1298525"/>
            <a:ext cx="6415424" cy="5284837"/>
          </a:xfrm>
        </p:spPr>
      </p:pic>
    </p:spTree>
    <p:extLst>
      <p:ext uri="{BB962C8B-B14F-4D97-AF65-F5344CB8AC3E}">
        <p14:creationId xmlns:p14="http://schemas.microsoft.com/office/powerpoint/2010/main" val="96189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5554D-1675-386E-6945-B70A647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87512"/>
          </a:xfrm>
        </p:spPr>
        <p:txBody>
          <a:bodyPr/>
          <a:lstStyle/>
          <a:p>
            <a:r>
              <a:rPr lang="de-DE" sz="2800" b="1" dirty="0"/>
              <a:t>Bei einem Bevölkerungswachstum von 1 Milliarde auf 8 Milliarden Menschen* war die gesicherte Energieversorgung </a:t>
            </a:r>
            <a:br>
              <a:rPr lang="de-DE" sz="2800" b="1" dirty="0"/>
            </a:br>
            <a:r>
              <a:rPr lang="de-DE" sz="2800" b="1" dirty="0"/>
              <a:t>von entscheidender Bedeutung für den zivilisatorischen Fortschritt</a:t>
            </a:r>
          </a:p>
        </p:txBody>
      </p:sp>
      <p:pic>
        <p:nvPicPr>
          <p:cNvPr id="4" name="Grafik 3" descr="Ein Bild, das Text, Schrift, Screenshot, Diagramm enthält.&#10;&#10;Automatisch generierte Beschreibung">
            <a:extLst>
              <a:ext uri="{FF2B5EF4-FFF2-40B4-BE49-F238E27FC236}">
                <a16:creationId xmlns:a16="http://schemas.microsoft.com/office/drawing/2014/main" id="{CDFB2B61-4C6B-BB0A-1460-7BAD79B4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4" y="2562224"/>
            <a:ext cx="3766703" cy="2956021"/>
          </a:xfrm>
          <a:prstGeom prst="rect">
            <a:avLst/>
          </a:prstGeom>
        </p:spPr>
      </p:pic>
      <p:pic>
        <p:nvPicPr>
          <p:cNvPr id="6" name="Grafik 5" descr="Ein Bild, das Text, Schrift, Diagramm, weiß enthält.&#10;&#10;Automatisch generierte Beschreibung">
            <a:extLst>
              <a:ext uri="{FF2B5EF4-FFF2-40B4-BE49-F238E27FC236}">
                <a16:creationId xmlns:a16="http://schemas.microsoft.com/office/drawing/2014/main" id="{95B8C305-11B4-EFF5-9E93-0FD3E1E5E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8" y="2562224"/>
            <a:ext cx="3986960" cy="3089372"/>
          </a:xfrm>
          <a:prstGeom prst="rect">
            <a:avLst/>
          </a:prstGeom>
        </p:spPr>
      </p:pic>
      <p:pic>
        <p:nvPicPr>
          <p:cNvPr id="8" name="Grafik 7" descr="Ein Bild, das Text, Schrift, Screenshot, Diagramm enthält.&#10;&#10;Automatisch generierte Beschreibung">
            <a:extLst>
              <a:ext uri="{FF2B5EF4-FFF2-40B4-BE49-F238E27FC236}">
                <a16:creationId xmlns:a16="http://schemas.microsoft.com/office/drawing/2014/main" id="{54C0A333-269B-56DF-C4D6-219613F28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8" y="2562224"/>
            <a:ext cx="3992764" cy="31750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E4CECDC-15C0-1E9A-86C7-AA08F7512A54}"/>
              </a:ext>
            </a:extLst>
          </p:cNvPr>
          <p:cNvSpPr txBox="1"/>
          <p:nvPr/>
        </p:nvSpPr>
        <p:spPr>
          <a:xfrm>
            <a:off x="520862" y="6204029"/>
            <a:ext cx="527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*Bevölkerungswachstum in der Zeit von </a:t>
            </a:r>
            <a:r>
              <a:rPr lang="de-DE" sz="1800" dirty="0"/>
              <a:t>1800 bis 2023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E01095-8BA4-AF40-A4BD-02FEC0C341CC}"/>
              </a:ext>
            </a:extLst>
          </p:cNvPr>
          <p:cNvSpPr txBox="1"/>
          <p:nvPr/>
        </p:nvSpPr>
        <p:spPr>
          <a:xfrm>
            <a:off x="7072604" y="6152729"/>
            <a:ext cx="412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 err="1"/>
              <a:t>Factfulness</a:t>
            </a:r>
            <a:r>
              <a:rPr lang="de-DE" sz="1400" dirty="0"/>
              <a:t>, Hans Rosling</a:t>
            </a:r>
          </a:p>
        </p:txBody>
      </p:sp>
    </p:spTree>
    <p:extLst>
      <p:ext uri="{BB962C8B-B14F-4D97-AF65-F5344CB8AC3E}">
        <p14:creationId xmlns:p14="http://schemas.microsoft.com/office/powerpoint/2010/main" val="158350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CBAD9831-17AA-4E27-99ED-8DC72DD3E4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2. Wir brauchen „grüne“, CO2- freie Kohle- und Gaskraftwerke.</a:t>
            </a:r>
            <a:br>
              <a:rPr lang="de-DE" altLang="de-DE" sz="2800" b="1" dirty="0"/>
            </a:br>
            <a:r>
              <a:rPr lang="de-DE" altLang="de-DE" sz="2800" b="1" dirty="0"/>
              <a:t>CCS-</a:t>
            </a:r>
            <a:r>
              <a:rPr lang="de-DE" altLang="de-DE" sz="2800" b="1" dirty="0" err="1"/>
              <a:t>carbon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capture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sequestration</a:t>
            </a:r>
            <a:r>
              <a:rPr lang="de-DE" altLang="de-DE" sz="2800" b="1" dirty="0"/>
              <a:t> ist in Deutschland verboten</a:t>
            </a:r>
          </a:p>
        </p:txBody>
      </p:sp>
      <p:sp>
        <p:nvSpPr>
          <p:cNvPr id="50180" name="Textfeld 5">
            <a:extLst>
              <a:ext uri="{FF2B5EF4-FFF2-40B4-BE49-F238E27FC236}">
                <a16:creationId xmlns:a16="http://schemas.microsoft.com/office/drawing/2014/main" id="{C7147843-B2E8-4B10-B3FA-26E43964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91" y="1417638"/>
            <a:ext cx="4836290" cy="541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2009 betreibt RWE am Standort des Braunkohlekraftwerks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Niederaussem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zusammen mit BASF und Linde eine Anlage zur nachträglichen Abscheidung von CO2. Die Anlage scheidet über 90 % des CO2 ab. Die Kosten betragen 30 €/t CO2.</a:t>
            </a:r>
            <a:r>
              <a:rPr lang="de-DE" alt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Wirkungsgradverlust beträgt weniger als 10 %.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Niederaussem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soll nach Willen des Bundeswirtschaftsminister und RWE  2030 einschl. CO2-Abscheidung stillgelegt werden.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23.5.2023 gab RWE bekannt, dass in England die dortigen Gaskraftwerke mit einer Leistung von 4,7 GW mit einer CCS Anlage ausgestattet werden sollen und somit 11 Mio. t CO2 eingespart werden sollen</a:t>
            </a:r>
            <a:endParaRPr lang="de-DE" altLang="de-DE" sz="16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05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P. Moser et al VGB </a:t>
            </a:r>
            <a:r>
              <a:rPr lang="de-DE" altLang="de-DE" sz="1050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Powertech</a:t>
            </a:r>
            <a:r>
              <a:rPr lang="de-DE" altLang="de-DE" sz="105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 2018 S.43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alt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docplayer.org</a:t>
            </a:r>
            <a:r>
              <a:rPr lang="de-DE" alt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/77145490-Peter-moser-georg-wiechers-sandra-schmidt-knut-stahl-gerald-vorberg-und-torsten-stoffregen.html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FC33C91-5BC3-826A-AAD9-1468939C5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7131" y="1312219"/>
            <a:ext cx="5418671" cy="29612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57A147-2045-BFA8-5D2C-037E13BE3CD8}"/>
              </a:ext>
            </a:extLst>
          </p:cNvPr>
          <p:cNvSpPr txBox="1"/>
          <p:nvPr/>
        </p:nvSpPr>
        <p:spPr>
          <a:xfrm>
            <a:off x="10186358" y="4402286"/>
            <a:ext cx="145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Foto: BASF OASE </a:t>
            </a:r>
            <a:r>
              <a:rPr lang="de-DE" sz="1000" err="1"/>
              <a:t>blue</a:t>
            </a:r>
            <a:endParaRPr lang="de-DE" sz="1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AE0D55-EAE7-C7AF-2280-0EDC3614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97" y="4273427"/>
            <a:ext cx="3786468" cy="25224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6ABC4A8-C4F4-91C7-3164-CECE00CE79D6}"/>
              </a:ext>
            </a:extLst>
          </p:cNvPr>
          <p:cNvSpPr txBox="1"/>
          <p:nvPr/>
        </p:nvSpPr>
        <p:spPr>
          <a:xfrm>
            <a:off x="9920376" y="6245525"/>
            <a:ext cx="1723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Foto RWE 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CBAD9831-17AA-4E27-99ED-8DC72DD3E4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CO2- freie Kohlekraftwerke würden in Deutschland den Strompreis senken und die Stromversorgung für die Industrie sichern</a:t>
            </a:r>
          </a:p>
        </p:txBody>
      </p:sp>
      <p:pic>
        <p:nvPicPr>
          <p:cNvPr id="50179" name="Inhaltsplatzhalter 4">
            <a:extLst>
              <a:ext uri="{FF2B5EF4-FFF2-40B4-BE49-F238E27FC236}">
                <a16:creationId xmlns:a16="http://schemas.microsoft.com/office/drawing/2014/main" id="{6FBA6BDD-2D47-4434-8D7C-A2BA4A668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6354" y="1850712"/>
            <a:ext cx="4157931" cy="2662302"/>
          </a:xfrm>
        </p:spPr>
      </p:pic>
      <p:sp>
        <p:nvSpPr>
          <p:cNvPr id="50180" name="Textfeld 5">
            <a:extLst>
              <a:ext uri="{FF2B5EF4-FFF2-40B4-BE49-F238E27FC236}">
                <a16:creationId xmlns:a16="http://schemas.microsoft.com/office/drawing/2014/main" id="{C7147843-B2E8-4B10-B3FA-26E43964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818" y="1479852"/>
            <a:ext cx="5959761" cy="48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CCS Anlage in Schwarze Pumpe in Deutschland wurde 2014 stillgelegt. Die Anlage steht immer noch dort. </a:t>
            </a:r>
            <a:b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ostdeutschen Braunkohlekraftwerke produzieren 50 TWh Strom und emittieren etwa 50 Mio. t CO2.</a:t>
            </a:r>
            <a:r>
              <a:rPr lang="de-DE" sz="1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Aufwand für die CO2-Abscheidung würde etwa 70 €/t CO2, entsprechend 3,5 Milliarden € pro Jahr kosten. Die Stromkosten Deutschlands würden um 90 €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Zertikatekosten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 CO2 , das sind 4,5 Milliarden, gesenkt. Netto: 1 Milliarde weniger Kosten pro Jahr !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isländische Unternehmen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Carbfix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speichert CO2 in Basalt. Nach 2 Jahren hat sich CO2 zu 95% zu Carbonaten mineralisiert. Bei 100 €/t CO2 Zertifikatspreis ist das CCS Verfahren einschl. Transport und Ablagerung mit Kosten von 60-80 € hoch wirtschaftlich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C1FBE27-8D3F-6317-7D0E-91907D6CE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5" y="4753155"/>
            <a:ext cx="4157932" cy="1143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4AB2FFB-9144-4E5E-BC84-6D396849F6B6}"/>
              </a:ext>
            </a:extLst>
          </p:cNvPr>
          <p:cNvSpPr txBox="1"/>
          <p:nvPr/>
        </p:nvSpPr>
        <p:spPr>
          <a:xfrm>
            <a:off x="1371600" y="6421653"/>
            <a:ext cx="5391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1)https://</a:t>
            </a:r>
            <a:r>
              <a:rPr lang="de-DE" sz="1000" dirty="0" err="1"/>
              <a:t>braunkohle.de</a:t>
            </a:r>
            <a:r>
              <a:rPr lang="de-DE" sz="1000" dirty="0"/>
              <a:t>/braunkohle-in-deutschland/</a:t>
            </a:r>
            <a:r>
              <a:rPr lang="de-DE" sz="1000" dirty="0" err="1"/>
              <a:t>bedeutung</a:t>
            </a:r>
            <a:r>
              <a:rPr lang="de-DE" sz="1000" dirty="0"/>
              <a:t>-der-</a:t>
            </a:r>
            <a:r>
              <a:rPr lang="de-DE" sz="1000" dirty="0" err="1"/>
              <a:t>braunkohle</a:t>
            </a:r>
            <a:endParaRPr lang="de-DE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21F5A5-3E01-E4DE-A8D2-8952F9CBD309}"/>
              </a:ext>
            </a:extLst>
          </p:cNvPr>
          <p:cNvSpPr txBox="1"/>
          <p:nvPr/>
        </p:nvSpPr>
        <p:spPr>
          <a:xfrm>
            <a:off x="7668883" y="6236456"/>
            <a:ext cx="207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Quelle carbfix.com</a:t>
            </a:r>
          </a:p>
        </p:txBody>
      </p:sp>
    </p:spTree>
    <p:extLst>
      <p:ext uri="{BB962C8B-B14F-4D97-AF65-F5344CB8AC3E}">
        <p14:creationId xmlns:p14="http://schemas.microsoft.com/office/powerpoint/2010/main" val="212548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 descr="Grafik 11">
            <a:extLst>
              <a:ext uri="{FF2B5EF4-FFF2-40B4-BE49-F238E27FC236}">
                <a16:creationId xmlns:a16="http://schemas.microsoft.com/office/drawing/2014/main" id="{0887A3C2-F0A5-29AA-86BF-1FF3C1A8D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5206" y="2006993"/>
            <a:ext cx="7976813" cy="43493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886EEE-B1F9-619D-1920-B7AAA5AFB116}"/>
              </a:ext>
            </a:extLst>
          </p:cNvPr>
          <p:cNvSpPr txBox="1"/>
          <p:nvPr/>
        </p:nvSpPr>
        <p:spPr>
          <a:xfrm>
            <a:off x="8737600" y="6356351"/>
            <a:ext cx="2844800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Quelle :Global CCS Institute</a:t>
            </a:r>
            <a:r>
              <a:rPr lang="de-D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1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5C33D8-B63F-0FFA-E1FA-6CA84C7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D55C-452E-D54B-89EC-8A8590AE3457}" type="slidenum">
              <a:rPr lang="de-DE" smtClean="0"/>
              <a:t>32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AA78DB-C693-6A22-3AC5-C13BB2879E70}"/>
              </a:ext>
            </a:extLst>
          </p:cNvPr>
          <p:cNvSpPr txBox="1"/>
          <p:nvPr/>
        </p:nvSpPr>
        <p:spPr>
          <a:xfrm>
            <a:off x="381966" y="274744"/>
            <a:ext cx="11200434" cy="8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CCS wird weltweit betrieben - nur in Deutschland und Frankreich verboten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A08918-4DB8-273A-A34E-100C005D876E}"/>
              </a:ext>
            </a:extLst>
          </p:cNvPr>
          <p:cNvSpPr txBox="1"/>
          <p:nvPr/>
        </p:nvSpPr>
        <p:spPr>
          <a:xfrm>
            <a:off x="1354238" y="1363349"/>
            <a:ext cx="997737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 algn="ctr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Übersicht kommerzieller CCS-Projekte. Frankreich und Deutschland haben keine Projekte. </a:t>
            </a:r>
            <a:endParaRPr lang="de-DE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93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E3033-7946-4454-8F09-03C5648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3. Neue, sichere Kernkraftwerkstechnologie in Deutschland ermöglichen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104E19-AA0A-7620-E66D-BED99877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3909"/>
            <a:ext cx="4971691" cy="411189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800" b="1" dirty="0"/>
              <a:t>USA: </a:t>
            </a:r>
            <a:r>
              <a:rPr lang="de-DE" sz="1800" dirty="0"/>
              <a:t>Dow und X-</a:t>
            </a:r>
            <a:r>
              <a:rPr lang="de-DE" sz="1800" dirty="0" err="1"/>
              <a:t>energy</a:t>
            </a:r>
            <a:r>
              <a:rPr lang="de-DE" sz="1800" dirty="0"/>
              <a:t> wollen gemeinsam ein SMR-Kernkraftwerk bauen (8.3.2023.)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Schweden: </a:t>
            </a:r>
            <a:r>
              <a:rPr lang="de-DE" sz="1800" dirty="0" err="1"/>
              <a:t>LeadCold</a:t>
            </a:r>
            <a:r>
              <a:rPr lang="de-DE" sz="1800" dirty="0"/>
              <a:t> prüft </a:t>
            </a:r>
            <a:r>
              <a:rPr lang="de-DE" sz="1800" dirty="0" err="1"/>
              <a:t>Studsvik</a:t>
            </a:r>
            <a:r>
              <a:rPr lang="de-DE" sz="1800" dirty="0"/>
              <a:t>-Standort für bleigekühlten Forschungs- und Demonstrationsreaktor 10.3.2023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USA: </a:t>
            </a:r>
            <a:r>
              <a:rPr lang="de-DE" sz="1800" dirty="0" err="1"/>
              <a:t>Oklo</a:t>
            </a:r>
            <a:r>
              <a:rPr lang="de-DE" sz="1800" dirty="0"/>
              <a:t> legt Projektplan zur Vorlizenzierung der Brennstoffrecyclinganlage vor (3.2.2023)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Dänemark: </a:t>
            </a:r>
            <a:r>
              <a:rPr lang="de-DE" sz="1800" dirty="0"/>
              <a:t>Prototyp eines Thorium-Flüssigsalzreaktors soll vor Ende 2025 in Betrieb sein (30.11.2022)</a:t>
            </a:r>
          </a:p>
          <a:p>
            <a:pPr>
              <a:spcAft>
                <a:spcPts val="1200"/>
              </a:spcAft>
            </a:pPr>
            <a:endParaRPr lang="de-DE" sz="1800" dirty="0"/>
          </a:p>
          <a:p>
            <a:pPr marL="0" indent="0">
              <a:spcAft>
                <a:spcPts val="1200"/>
              </a:spcAft>
              <a:buNone/>
            </a:pPr>
            <a:endParaRPr lang="de-DE" sz="1800" dirty="0"/>
          </a:p>
          <a:p>
            <a:pPr>
              <a:spcAft>
                <a:spcPts val="1200"/>
              </a:spcAft>
            </a:pPr>
            <a:endParaRPr lang="de-DE" sz="2800" dirty="0"/>
          </a:p>
          <a:p>
            <a:pPr>
              <a:spcAft>
                <a:spcPts val="1200"/>
              </a:spcAft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7A0A49-C656-DCF3-2322-ECBA83E46507}"/>
              </a:ext>
            </a:extLst>
          </p:cNvPr>
          <p:cNvSpPr txBox="1"/>
          <p:nvPr/>
        </p:nvSpPr>
        <p:spPr>
          <a:xfrm>
            <a:off x="6096000" y="2005319"/>
            <a:ext cx="52132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Kanada: </a:t>
            </a:r>
            <a:r>
              <a:rPr lang="de-DE" dirty="0" err="1"/>
              <a:t>Terrestrial</a:t>
            </a:r>
            <a:r>
              <a:rPr lang="de-DE" dirty="0"/>
              <a:t> Energy </a:t>
            </a:r>
            <a:r>
              <a:rPr lang="de-DE" dirty="0" err="1"/>
              <a:t>schliesst</a:t>
            </a:r>
            <a:r>
              <a:rPr lang="de-DE" dirty="0"/>
              <a:t> Phase 2 der Vorlizenzierung ab (20.4.2023)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USA und Japan: </a:t>
            </a:r>
            <a:r>
              <a:rPr lang="de-DE" dirty="0"/>
              <a:t>Zusammenarbeit bei fortgeschrittenen Reaktoren (17.1.2023)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SMR: </a:t>
            </a:r>
            <a:r>
              <a:rPr lang="de-DE" dirty="0"/>
              <a:t>britische Aufsichtsbehörde prüft sechs Zulassungsanträge für Vorlizenzierung (11.1.2023)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Seaborgs</a:t>
            </a:r>
            <a:r>
              <a:rPr lang="de-DE" dirty="0"/>
              <a:t> schwimmendes Kernkraftwerk nimmt erste Hürde (10.1.2023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Grossbritannien</a:t>
            </a:r>
            <a:r>
              <a:rPr lang="de-DE" b="1" dirty="0"/>
              <a:t>: </a:t>
            </a:r>
            <a:r>
              <a:rPr lang="de-DE" dirty="0"/>
              <a:t>Regierung unterstützt gasgekühlte Hochtemperatur-Reaktoren (23.12.2023)</a:t>
            </a:r>
          </a:p>
          <a:p>
            <a:pPr>
              <a:spcAft>
                <a:spcPts val="1200"/>
              </a:spcAft>
            </a:pP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4E4B8C-43AD-3129-F105-16DC115A39D3}"/>
              </a:ext>
            </a:extLst>
          </p:cNvPr>
          <p:cNvSpPr txBox="1"/>
          <p:nvPr/>
        </p:nvSpPr>
        <p:spPr>
          <a:xfrm>
            <a:off x="2087592" y="6047117"/>
            <a:ext cx="845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Deutschland ist der grüne Geisterfahrer in Sachen sicherer und preiswerter Kernenergie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74BD0A-BC9E-8C2A-6C93-E32CF70E7B1F}"/>
              </a:ext>
            </a:extLst>
          </p:cNvPr>
          <p:cNvSpPr txBox="1"/>
          <p:nvPr/>
        </p:nvSpPr>
        <p:spPr>
          <a:xfrm>
            <a:off x="1203765" y="1371391"/>
            <a:ext cx="997737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 algn="ctr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E</a:t>
            </a:r>
            <a:r>
              <a:rPr lang="de-DE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xemplarische Übersicht zur Planung weltweiter Kernkraftwerke </a:t>
            </a:r>
          </a:p>
        </p:txBody>
      </p:sp>
    </p:spTree>
    <p:extLst>
      <p:ext uri="{BB962C8B-B14F-4D97-AF65-F5344CB8AC3E}">
        <p14:creationId xmlns:p14="http://schemas.microsoft.com/office/powerpoint/2010/main" val="2761143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79BF1-5759-0D5C-DFD2-6112EFDC46C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Das Meinungsbild zur Kernkraft in Deutschland hat sich seit der Energiekrise verschoben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05C540-98A8-F02D-AAD6-21071B66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5" y="1836772"/>
            <a:ext cx="8875577" cy="46833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F35B55-BBFA-52C9-58C6-0B8A66234B77}"/>
              </a:ext>
            </a:extLst>
          </p:cNvPr>
          <p:cNvSpPr txBox="1"/>
          <p:nvPr/>
        </p:nvSpPr>
        <p:spPr>
          <a:xfrm>
            <a:off x="4074289" y="1652106"/>
            <a:ext cx="370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Meinungsbild zur Kernkraft seit 1984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85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>
            <a:extLst>
              <a:ext uri="{FF2B5EF4-FFF2-40B4-BE49-F238E27FC236}">
                <a16:creationId xmlns:a16="http://schemas.microsoft.com/office/drawing/2014/main" id="{08C48F27-7C77-4345-9B9B-889BE40A8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771063" y="6450014"/>
            <a:ext cx="779462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t>Seite </a:t>
            </a:r>
            <a:fld id="{4DC472C8-A5A7-4F4F-BA3C-21053EE9A0DC}" type="slidenum"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r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7F149F-C945-51D1-6A5A-0A01BC0AE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47" y="560717"/>
            <a:ext cx="3782534" cy="58892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282ED6-63B7-5D02-30A4-09583E48F047}"/>
              </a:ext>
            </a:extLst>
          </p:cNvPr>
          <p:cNvSpPr txBox="1"/>
          <p:nvPr/>
        </p:nvSpPr>
        <p:spPr>
          <a:xfrm>
            <a:off x="4076437" y="5708452"/>
            <a:ext cx="375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/>
              <a:t>Weitere Informationen finden Sie auf:</a:t>
            </a:r>
            <a:br>
              <a:rPr lang="de-DE" altLang="de-DE" sz="1800"/>
            </a:br>
            <a:r>
              <a:rPr lang="de-DE" altLang="de-DE" sz="1800" b="1">
                <a:solidFill>
                  <a:srgbClr val="FF0000"/>
                </a:solidFill>
              </a:rPr>
              <a:t>vahrenholt.net</a:t>
            </a:r>
          </a:p>
          <a:p>
            <a:r>
              <a:rPr lang="de-DE" b="1">
                <a:solidFill>
                  <a:srgbClr val="FF0000"/>
                </a:solidFill>
              </a:rPr>
              <a:t>Klimanachrichten.de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27A285-783E-AE78-AA78-495071AF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7" y="681487"/>
            <a:ext cx="3874479" cy="54518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DF8DDEC-AD72-BB24-F13C-2E9C5AC1AA1E}"/>
              </a:ext>
            </a:extLst>
          </p:cNvPr>
          <p:cNvSpPr txBox="1"/>
          <p:nvPr/>
        </p:nvSpPr>
        <p:spPr>
          <a:xfrm>
            <a:off x="1712653" y="1214734"/>
            <a:ext cx="9896755" cy="559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>
                <a:effectLst/>
                <a:latin typeface="Arial" panose="020B0604020202020204" pitchFamily="34" charset="0"/>
              </a:rPr>
              <a:t>Entwicklung von CO</a:t>
            </a:r>
            <a:r>
              <a:rPr lang="de-DE" sz="1600" baseline="-25000" dirty="0">
                <a:effectLst/>
                <a:latin typeface="Arial" panose="020B0604020202020204" pitchFamily="34" charset="0"/>
              </a:rPr>
              <a:t>2</a:t>
            </a:r>
            <a:r>
              <a:rPr lang="de-DE" sz="1600" dirty="0">
                <a:effectLst/>
                <a:latin typeface="Arial" panose="020B0604020202020204" pitchFamily="34" charset="0"/>
              </a:rPr>
              <a:t> -freier Kohletechnologie und Umbau von bestehenden zu grünen Kohlekraftwerken</a:t>
            </a:r>
            <a:br>
              <a:rPr lang="de-DE" sz="1600" dirty="0">
                <a:effectLst/>
                <a:latin typeface="Arial" panose="020B0604020202020204" pitchFamily="34" charset="0"/>
              </a:rPr>
            </a:br>
            <a:endParaRPr lang="de-DE" sz="160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effectLst/>
                <a:latin typeface="Arial" panose="020B0604020202020204" pitchFamily="34" charset="0"/>
              </a:rPr>
              <a:t> Aufhebung des Verbots der Sequestrierung von CO</a:t>
            </a:r>
            <a:r>
              <a:rPr lang="de-DE" sz="1600" baseline="-25000" dirty="0">
                <a:effectLst/>
                <a:latin typeface="Arial" panose="020B0604020202020204" pitchFamily="34" charset="0"/>
              </a:rPr>
              <a:t>2</a:t>
            </a:r>
            <a:br>
              <a:rPr lang="de-DE" sz="1600" baseline="-25000" dirty="0">
                <a:effectLst/>
                <a:latin typeface="Arial" panose="020B0604020202020204" pitchFamily="34" charset="0"/>
              </a:rPr>
            </a:br>
            <a:endParaRPr lang="de-DE" sz="1600" baseline="-2500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Gas und Kraftstoff aus Braunkohle bei gleichzeitiger Sequestrierung des CO</a:t>
            </a:r>
            <a:r>
              <a:rPr lang="de-DE" sz="1600" baseline="-25000" dirty="0">
                <a:latin typeface="Arial" panose="020B0604020202020204" pitchFamily="34" charset="0"/>
              </a:rPr>
              <a:t>2</a:t>
            </a:r>
            <a:br>
              <a:rPr lang="de-DE" sz="1600" baseline="-25000" dirty="0">
                <a:latin typeface="Arial" panose="020B0604020202020204" pitchFamily="34" charset="0"/>
              </a:rPr>
            </a:br>
            <a:endParaRPr lang="de-DE" sz="1600" baseline="-250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Aufhebung des Kohleausstiegsgesetzes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Verstärkung des Energieforschungsprogramms und Erweiterung um inhärent sichere Kernkraftwerke der vierten Generation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Statt Endlagerung abgebrannter Brennelemente Initiierung eines Kreislaufs zur Wiederverwertung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Weiterbetrieb der sechs abgestellten Kernkraftwerke und Aufhebung des Kernenergieausstiegs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Aufhebung des Fracking-Verbots in Deutschland und Förderung des eigenen Schiefergases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Forcierung wettbewerbsfähiger Stromspeichertechnologien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</a:rPr>
              <a:t>Aufhebung des europäischen Verbots von Verbrennungsmotoren und Förderung der Entwicklung synthetischer Kraftstoffe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9C20D3-3772-537B-8A7C-25E4DDA8E236}"/>
              </a:ext>
            </a:extLst>
          </p:cNvPr>
          <p:cNvSpPr txBox="1"/>
          <p:nvPr/>
        </p:nvSpPr>
        <p:spPr>
          <a:xfrm>
            <a:off x="3638747" y="113122"/>
            <a:ext cx="45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 Backup : Forderungen 1/2</a:t>
            </a:r>
          </a:p>
        </p:txBody>
      </p:sp>
    </p:spTree>
    <p:extLst>
      <p:ext uri="{BB962C8B-B14F-4D97-AF65-F5344CB8AC3E}">
        <p14:creationId xmlns:p14="http://schemas.microsoft.com/office/powerpoint/2010/main" val="3219308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6FBB631-1C46-1F66-63E1-83A043AE04DB}"/>
              </a:ext>
            </a:extLst>
          </p:cNvPr>
          <p:cNvSpPr txBox="1"/>
          <p:nvPr/>
        </p:nvSpPr>
        <p:spPr>
          <a:xfrm>
            <a:off x="1672749" y="977709"/>
            <a:ext cx="955469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>
              <a:buFont typeface="+mj-lt"/>
              <a:buAutoNum type="arabicPeriod"/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de-DE" sz="1600" dirty="0"/>
              <a:t>11. Einstellung der Subventionierung der E-Mobilität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12. Weitere Wind- und Solarkraftwerke nur unter der Voraussetzung, </a:t>
            </a:r>
            <a:br>
              <a:rPr lang="de-DE" sz="1600" dirty="0"/>
            </a:br>
            <a:r>
              <a:rPr lang="de-DE" sz="1600" dirty="0"/>
              <a:t>      dass der entsprechende Strom gespeichert oder ein Backup nachgewiesen werden kann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13. Aufhebung der Begrenzung der Wasserstoffforschung auf alleinig grünen Wasserstoff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14. Wasserstofferzeugung durch Kernenergie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15. Beteiligung Deutschlands an einem weltweiten Aufforstungsprogramm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16. Verstärkung der Fusionsforschung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17. Wiederaufnahme der Forschung über Gashydratförderung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18. Aufhebung des Verbots der Gasheizungen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19. Beendigung der Belastung der Haushalte durch das deutsche Brennstoffhandelsgesetz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dirty="0"/>
              <a:t>20. Zeitliche Begrenzung der Belastung des europäischen CO2 - </a:t>
            </a:r>
            <a:r>
              <a:rPr lang="de-DE" sz="1600" dirty="0" err="1"/>
              <a:t>Zertifikatehandels</a:t>
            </a:r>
            <a:r>
              <a:rPr lang="de-DE" sz="1600" dirty="0"/>
              <a:t> auf 50 Euro pro Tonne CO2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22183F-0DCB-A08A-F214-F7440080A561}"/>
              </a:ext>
            </a:extLst>
          </p:cNvPr>
          <p:cNvSpPr txBox="1"/>
          <p:nvPr/>
        </p:nvSpPr>
        <p:spPr>
          <a:xfrm>
            <a:off x="3638747" y="113122"/>
            <a:ext cx="454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 Backup : Forderungen 2/2</a:t>
            </a:r>
          </a:p>
        </p:txBody>
      </p:sp>
    </p:spTree>
    <p:extLst>
      <p:ext uri="{BB962C8B-B14F-4D97-AF65-F5344CB8AC3E}">
        <p14:creationId xmlns:p14="http://schemas.microsoft.com/office/powerpoint/2010/main" val="133642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5;p13">
            <a:extLst>
              <a:ext uri="{FF2B5EF4-FFF2-40B4-BE49-F238E27FC236}">
                <a16:creationId xmlns:a16="http://schemas.microsoft.com/office/drawing/2014/main" id="{3D6A9ADD-D2FF-4E8F-64BC-A2A2A60EED2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73887" y="1600200"/>
            <a:ext cx="804422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32E5A2-A7EC-8380-519D-A1D18816D190}"/>
              </a:ext>
            </a:extLst>
          </p:cNvPr>
          <p:cNvSpPr txBox="1"/>
          <p:nvPr/>
        </p:nvSpPr>
        <p:spPr>
          <a:xfrm>
            <a:off x="8146472" y="1764145"/>
            <a:ext cx="25837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Rest der Welt </a:t>
            </a:r>
            <a:r>
              <a:rPr lang="de-DE" sz="3600" b="1"/>
              <a:t>41 %</a:t>
            </a:r>
          </a:p>
          <a:p>
            <a:r>
              <a:rPr lang="de-DE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3CFB4F-FFE7-A527-6135-2B3E103F7D05}"/>
              </a:ext>
            </a:extLst>
          </p:cNvPr>
          <p:cNvSpPr txBox="1"/>
          <p:nvPr/>
        </p:nvSpPr>
        <p:spPr>
          <a:xfrm>
            <a:off x="8212347" y="2855343"/>
            <a:ext cx="21307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/>
                </a:solidFill>
              </a:rPr>
              <a:t>China </a:t>
            </a:r>
            <a:r>
              <a:rPr lang="de-DE" sz="3200" b="1">
                <a:solidFill>
                  <a:schemeClr val="accent6"/>
                </a:solidFill>
              </a:rPr>
              <a:t>30,4 %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F43CBB-83D4-C9EE-3EC8-5C651B38569D}"/>
              </a:ext>
            </a:extLst>
          </p:cNvPr>
          <p:cNvSpPr txBox="1"/>
          <p:nvPr/>
        </p:nvSpPr>
        <p:spPr>
          <a:xfrm>
            <a:off x="8281359" y="4139076"/>
            <a:ext cx="18367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3">
                    <a:lumMod val="60000"/>
                    <a:lumOff val="40000"/>
                  </a:schemeClr>
                </a:solidFill>
              </a:rPr>
              <a:t>USA </a:t>
            </a:r>
            <a:r>
              <a:rPr lang="de-DE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13,6, %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9CA388-E77A-E6A3-53C0-ABD8E6ED90D1}"/>
              </a:ext>
            </a:extLst>
          </p:cNvPr>
          <p:cNvSpPr txBox="1"/>
          <p:nvPr/>
        </p:nvSpPr>
        <p:spPr>
          <a:xfrm>
            <a:off x="8281359" y="4613528"/>
            <a:ext cx="1457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4"/>
                </a:solidFill>
              </a:rPr>
              <a:t>Indien </a:t>
            </a:r>
            <a:r>
              <a:rPr lang="de-DE" b="1">
                <a:solidFill>
                  <a:schemeClr val="accent4"/>
                </a:solidFill>
              </a:rPr>
              <a:t>7,7 %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D2FCF2-7408-D8E0-B577-92A5D643592F}"/>
              </a:ext>
            </a:extLst>
          </p:cNvPr>
          <p:cNvSpPr txBox="1"/>
          <p:nvPr/>
        </p:nvSpPr>
        <p:spPr>
          <a:xfrm>
            <a:off x="8281359" y="4913047"/>
            <a:ext cx="1457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tx2">
                    <a:lumMod val="60000"/>
                    <a:lumOff val="40000"/>
                  </a:schemeClr>
                </a:solidFill>
              </a:rPr>
              <a:t>EU27 </a:t>
            </a:r>
            <a:r>
              <a:rPr lang="de-DE" b="1">
                <a:solidFill>
                  <a:schemeClr val="tx2">
                    <a:lumMod val="60000"/>
                    <a:lumOff val="40000"/>
                  </a:schemeClr>
                </a:solidFill>
              </a:rPr>
              <a:t>7,5 %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40A347-8BD3-C04B-BD24-8BFBD9502A06}"/>
              </a:ext>
            </a:extLst>
          </p:cNvPr>
          <p:cNvSpPr txBox="1"/>
          <p:nvPr/>
        </p:nvSpPr>
        <p:spPr>
          <a:xfrm>
            <a:off x="8281359" y="5282379"/>
            <a:ext cx="194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(Deutschland </a:t>
            </a:r>
            <a:r>
              <a:rPr lang="de-DE" sz="1400" b="1"/>
              <a:t>2</a:t>
            </a:r>
            <a:r>
              <a:rPr lang="de-DE" b="1"/>
              <a:t> %)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A02AE7-8913-9776-D1A4-52FAA5CF99E0}"/>
              </a:ext>
            </a:extLst>
          </p:cNvPr>
          <p:cNvSpPr txBox="1"/>
          <p:nvPr/>
        </p:nvSpPr>
        <p:spPr>
          <a:xfrm>
            <a:off x="10224655" y="2833777"/>
            <a:ext cx="183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6"/>
                </a:solidFill>
              </a:rPr>
              <a:t>2030 : etwa 35 %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B9C7A-22D1-3D35-70C5-A0A248CD9361}"/>
              </a:ext>
            </a:extLst>
          </p:cNvPr>
          <p:cNvSpPr txBox="1"/>
          <p:nvPr/>
        </p:nvSpPr>
        <p:spPr>
          <a:xfrm>
            <a:off x="10343072" y="5282379"/>
            <a:ext cx="171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2030 etwa </a:t>
            </a:r>
            <a:r>
              <a:rPr lang="de-DE" sz="1400"/>
              <a:t>1,2</a:t>
            </a:r>
            <a:r>
              <a:rPr lang="de-DE"/>
              <a:t> 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D398FD-5EBD-6058-2C02-A90C6A745F50}"/>
              </a:ext>
            </a:extLst>
          </p:cNvPr>
          <p:cNvSpPr txBox="1"/>
          <p:nvPr/>
        </p:nvSpPr>
        <p:spPr>
          <a:xfrm>
            <a:off x="8481527" y="6008914"/>
            <a:ext cx="348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globalcarbonproject.org</a:t>
            </a:r>
          </a:p>
        </p:txBody>
      </p:sp>
    </p:spTree>
    <p:extLst>
      <p:ext uri="{BB962C8B-B14F-4D97-AF65-F5344CB8AC3E}">
        <p14:creationId xmlns:p14="http://schemas.microsoft.com/office/powerpoint/2010/main" val="5045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Diagramm 5">
            <a:extLst>
              <a:ext uri="{FF2B5EF4-FFF2-40B4-BE49-F238E27FC236}">
                <a16:creationId xmlns:a16="http://schemas.microsoft.com/office/drawing/2014/main" id="{CCC561A9-8303-4218-A9FB-029BE3C65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71829"/>
              </p:ext>
            </p:extLst>
          </p:nvPr>
        </p:nvGraphicFramePr>
        <p:xfrm>
          <a:off x="1932972" y="1440339"/>
          <a:ext cx="8472669" cy="44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911319" imgH="4381538" progId="Excel.Chart.8">
                  <p:embed/>
                </p:oleObj>
              </mc:Choice>
              <mc:Fallback>
                <p:oleObj name="Chart" r:id="rId2" imgW="6911319" imgH="4381538" progId="Excel.Chart.8">
                  <p:embed/>
                  <p:pic>
                    <p:nvPicPr>
                      <p:cNvPr id="26626" name="Diagramm 5">
                        <a:extLst>
                          <a:ext uri="{FF2B5EF4-FFF2-40B4-BE49-F238E27FC236}">
                            <a16:creationId xmlns:a16="http://schemas.microsoft.com/office/drawing/2014/main" id="{CCC561A9-8303-4218-A9FB-029BE3C6550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972" y="1440339"/>
                        <a:ext cx="8472669" cy="44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C927201-D9FA-4A33-9480-6CB7AB8AB1D5}"/>
              </a:ext>
            </a:extLst>
          </p:cNvPr>
          <p:cNvSpPr txBox="1"/>
          <p:nvPr/>
        </p:nvSpPr>
        <p:spPr>
          <a:xfrm>
            <a:off x="7282402" y="6035467"/>
            <a:ext cx="39319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Climateactiontracker.org und globalcarbonproject.org 2023</a:t>
            </a:r>
          </a:p>
        </p:txBody>
      </p:sp>
      <p:sp>
        <p:nvSpPr>
          <p:cNvPr id="26628" name="Titel 2">
            <a:extLst>
              <a:ext uri="{FF2B5EF4-FFF2-40B4-BE49-F238E27FC236}">
                <a16:creationId xmlns:a16="http://schemas.microsoft.com/office/drawing/2014/main" id="{09E04C15-0D80-408D-8A7C-672DB63B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30951" cy="1143000"/>
          </a:xfrm>
        </p:spPr>
        <p:txBody>
          <a:bodyPr/>
          <a:lstStyle/>
          <a:p>
            <a:r>
              <a:rPr lang="de-DE" altLang="de-DE" sz="2800" b="1" dirty="0"/>
              <a:t>CO</a:t>
            </a:r>
            <a:r>
              <a:rPr lang="de-DE" altLang="de-DE" sz="2800" b="1" baseline="-25000" dirty="0"/>
              <a:t>2</a:t>
            </a:r>
            <a:r>
              <a:rPr lang="de-DE" altLang="de-DE" sz="2800" b="1" dirty="0"/>
              <a:t>-Minderungszusagen zum Pariser Abkommen: </a:t>
            </a:r>
            <a:br>
              <a:rPr lang="de-DE" altLang="de-DE" sz="2800" b="1" dirty="0"/>
            </a:br>
            <a:r>
              <a:rPr lang="de-DE" altLang="de-DE" sz="2800" b="1" dirty="0"/>
              <a:t>China darf als Entwicklungsland  50 % mehr CO</a:t>
            </a:r>
            <a:r>
              <a:rPr lang="de-DE" altLang="de-DE" sz="2800" b="1" baseline="-25000" dirty="0"/>
              <a:t>2</a:t>
            </a:r>
            <a:r>
              <a:rPr lang="de-DE" altLang="de-DE" sz="2800" b="1" dirty="0"/>
              <a:t> emittieren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9178B0-960C-EB7F-1C7E-394F74C5EFD1}"/>
              </a:ext>
            </a:extLst>
          </p:cNvPr>
          <p:cNvSpPr txBox="1"/>
          <p:nvPr/>
        </p:nvSpPr>
        <p:spPr>
          <a:xfrm>
            <a:off x="763928" y="6319778"/>
            <a:ext cx="9051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600" dirty="0"/>
              <a:t>CO2-Minderungszusagen zum Pariser Abkommen: C0</a:t>
            </a:r>
            <a:r>
              <a:rPr lang="de-DE" altLang="de-DE" sz="1600" baseline="-25000" dirty="0"/>
              <a:t>2</a:t>
            </a:r>
            <a:r>
              <a:rPr lang="de-DE" altLang="de-DE" sz="1600" dirty="0"/>
              <a:t> Emissionen 2030 im Vergleich zur heutigen Emission</a:t>
            </a:r>
            <a:endParaRPr lang="de-DE" sz="16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A6DD78-2E22-C92B-7E53-FA05F901F54A}"/>
              </a:ext>
            </a:extLst>
          </p:cNvPr>
          <p:cNvSpPr/>
          <p:nvPr/>
        </p:nvSpPr>
        <p:spPr>
          <a:xfrm>
            <a:off x="8495818" y="1551008"/>
            <a:ext cx="1724628" cy="4032596"/>
          </a:xfrm>
          <a:prstGeom prst="rect">
            <a:avLst/>
          </a:prstGeom>
          <a:noFill/>
          <a:ln w="38100">
            <a:solidFill>
              <a:srgbClr val="FF2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88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el 2">
            <a:extLst>
              <a:ext uri="{FF2B5EF4-FFF2-40B4-BE49-F238E27FC236}">
                <a16:creationId xmlns:a16="http://schemas.microsoft.com/office/drawing/2014/main" id="{09E04C15-0D80-408D-8A7C-672DB63B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30951" cy="1143000"/>
          </a:xfrm>
        </p:spPr>
        <p:txBody>
          <a:bodyPr/>
          <a:lstStyle/>
          <a:p>
            <a:r>
              <a:rPr lang="de-DE" altLang="de-DE" sz="2800" b="1" dirty="0"/>
              <a:t>Dabei hat China schon die höchste CO</a:t>
            </a:r>
            <a:r>
              <a:rPr lang="de-DE" altLang="de-DE" sz="2800" b="1" baseline="-25000" dirty="0"/>
              <a:t>2</a:t>
            </a:r>
            <a:r>
              <a:rPr lang="de-DE" altLang="de-DE" sz="2800" b="1" dirty="0"/>
              <a:t>-Emission pro 1000 $ Brutto-Inlandsprodukt auf der Welt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22443E-F8C2-B2B7-E174-7AB968C8ED66}"/>
              </a:ext>
            </a:extLst>
          </p:cNvPr>
          <p:cNvSpPr txBox="1"/>
          <p:nvPr/>
        </p:nvSpPr>
        <p:spPr>
          <a:xfrm>
            <a:off x="2342574" y="6385768"/>
            <a:ext cx="2312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 : EU Kommission, JRC 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BF6083-48FB-5AB3-CBA3-7B12CFFA357B}"/>
              </a:ext>
            </a:extLst>
          </p:cNvPr>
          <p:cNvSpPr txBox="1"/>
          <p:nvPr/>
        </p:nvSpPr>
        <p:spPr>
          <a:xfrm>
            <a:off x="7800048" y="6405949"/>
            <a:ext cx="3940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EU-Kommission ; https://</a:t>
            </a:r>
            <a:r>
              <a:rPr kumimoji="0" lang="de-DE" alt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edgar.jrc.ec.europa.eu</a:t>
            </a: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/report_2022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BA2680E-7A9C-0A58-9015-6FE564FFBCCE}"/>
              </a:ext>
            </a:extLst>
          </p:cNvPr>
          <p:cNvGrpSpPr/>
          <p:nvPr/>
        </p:nvGrpSpPr>
        <p:grpSpPr>
          <a:xfrm>
            <a:off x="400050" y="1615232"/>
            <a:ext cx="5624513" cy="4652216"/>
            <a:chOff x="400050" y="1615232"/>
            <a:chExt cx="5624513" cy="465221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0F9345D-4D98-7E11-0E8B-DBA7A4D224FA}"/>
                </a:ext>
              </a:extLst>
            </p:cNvPr>
            <p:cNvSpPr/>
            <p:nvPr/>
          </p:nvSpPr>
          <p:spPr>
            <a:xfrm>
              <a:off x="400050" y="1615232"/>
              <a:ext cx="2572165" cy="4642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8D7A663-1371-678B-84D2-DB9FECFAF606}"/>
                </a:ext>
              </a:extLst>
            </p:cNvPr>
            <p:cNvSpPr txBox="1"/>
            <p:nvPr/>
          </p:nvSpPr>
          <p:spPr>
            <a:xfrm>
              <a:off x="3435094" y="2058150"/>
              <a:ext cx="2402696" cy="386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Saudi Arabien 16,6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Kanada   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14,9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Australien      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14,3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USA	        14,2 t R</a:t>
              </a:r>
              <a:r>
                <a:rPr lang="de-DE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ussland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13,5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Süd-Korea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12,1 t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4C4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China                 8,7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           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8,6 t </a:t>
              </a:r>
            </a:p>
            <a:p>
              <a:pPr marL="0" marR="0" lvl="0" indent="0" algn="l" defTabSz="143192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Niederlande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  8,5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Iran 	           8,4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Deutschland      </a:t>
              </a:r>
              <a:r>
                <a:rPr lang="de-DE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8,1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Österreich          7,5 t</a:t>
              </a:r>
              <a:br>
                <a:rPr lang="de-DE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1925" algn="l"/>
                </a:tabLst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Welt	  4,8 t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86E514-E30A-F59C-B0C3-C38475241E33}"/>
                </a:ext>
              </a:extLst>
            </p:cNvPr>
            <p:cNvSpPr/>
            <p:nvPr/>
          </p:nvSpPr>
          <p:spPr>
            <a:xfrm>
              <a:off x="3280657" y="3714742"/>
              <a:ext cx="2499984" cy="271471"/>
            </a:xfrm>
            <a:prstGeom prst="rect">
              <a:avLst/>
            </a:prstGeom>
            <a:noFill/>
            <a:ln w="38100">
              <a:solidFill>
                <a:srgbClr val="FF26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3A56B4C-F77E-980F-E321-0D987679DF2B}"/>
                </a:ext>
              </a:extLst>
            </p:cNvPr>
            <p:cNvSpPr txBox="1"/>
            <p:nvPr/>
          </p:nvSpPr>
          <p:spPr>
            <a:xfrm>
              <a:off x="734768" y="1886095"/>
              <a:ext cx="18950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Emission </a:t>
              </a:r>
              <a:b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 Kopf 2021</a:t>
              </a:r>
            </a:p>
            <a:p>
              <a:pPr algn="ctr"/>
              <a:endParaRPr lang="de-DE" sz="2000" dirty="0"/>
            </a:p>
          </p:txBody>
        </p:sp>
        <p:pic>
          <p:nvPicPr>
            <p:cNvPr id="16" name="Grafik 15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95B0670F-74E4-F8A9-C33F-ECCE6A36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9" y="3214679"/>
              <a:ext cx="2040211" cy="21717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BF9587A-9FD6-B982-6D7E-9C4A696903AA}"/>
                </a:ext>
              </a:extLst>
            </p:cNvPr>
            <p:cNvSpPr/>
            <p:nvPr/>
          </p:nvSpPr>
          <p:spPr>
            <a:xfrm>
              <a:off x="400050" y="1624755"/>
              <a:ext cx="5624513" cy="464269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A3EEF00-2408-DD7C-3587-143879CBB9E9}"/>
              </a:ext>
            </a:extLst>
          </p:cNvPr>
          <p:cNvGrpSpPr/>
          <p:nvPr/>
        </p:nvGrpSpPr>
        <p:grpSpPr>
          <a:xfrm>
            <a:off x="6253171" y="1615232"/>
            <a:ext cx="5624513" cy="4661739"/>
            <a:chOff x="6253171" y="1615232"/>
            <a:chExt cx="5624513" cy="466173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F723943-3FA8-2497-D75A-07530217C4DE}"/>
                </a:ext>
              </a:extLst>
            </p:cNvPr>
            <p:cNvSpPr/>
            <p:nvPr/>
          </p:nvSpPr>
          <p:spPr>
            <a:xfrm>
              <a:off x="6278030" y="1615232"/>
              <a:ext cx="2448088" cy="4642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6849263-77F7-4B53-AADF-E634D7E260F1}"/>
                </a:ext>
              </a:extLst>
            </p:cNvPr>
            <p:cNvSpPr txBox="1"/>
            <p:nvPr/>
          </p:nvSpPr>
          <p:spPr>
            <a:xfrm>
              <a:off x="8912890" y="1619636"/>
              <a:ext cx="2682815" cy="4497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Schweiz		0,06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Schweden	0,07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Frankreich	0,10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UK		0,11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Österreich	0,14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Deutschland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0,15 t 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Japan		0,21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USA		0,23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Russland		0,43 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4C4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China		0,50 t</a:t>
              </a:r>
              <a:b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4C4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4C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16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Welt		0,28 t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8CA2DB4-F076-AE9D-19E8-15F2E1FFC02A}"/>
                </a:ext>
              </a:extLst>
            </p:cNvPr>
            <p:cNvSpPr/>
            <p:nvPr/>
          </p:nvSpPr>
          <p:spPr>
            <a:xfrm>
              <a:off x="8860951" y="4585506"/>
              <a:ext cx="2763328" cy="315101"/>
            </a:xfrm>
            <a:prstGeom prst="rect">
              <a:avLst/>
            </a:prstGeom>
            <a:noFill/>
            <a:ln w="38100">
              <a:solidFill>
                <a:srgbClr val="FF26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9814A3D-D653-282E-7161-15174AE7526F}"/>
                </a:ext>
              </a:extLst>
            </p:cNvPr>
            <p:cNvSpPr txBox="1"/>
            <p:nvPr/>
          </p:nvSpPr>
          <p:spPr>
            <a:xfrm>
              <a:off x="6507390" y="1886095"/>
              <a:ext cx="1951175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Effizienz: </a:t>
              </a:r>
              <a:b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CO2-Emission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 1000 $ BIP</a:t>
              </a:r>
            </a:p>
            <a:p>
              <a:pPr algn="ctr"/>
              <a:endParaRPr lang="de-DE" sz="2000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A74F032-2E50-8493-47ED-EBB9D1A79CDA}"/>
                </a:ext>
              </a:extLst>
            </p:cNvPr>
            <p:cNvSpPr txBox="1"/>
            <p:nvPr/>
          </p:nvSpPr>
          <p:spPr>
            <a:xfrm>
              <a:off x="7206561" y="3503924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600" b="1" dirty="0"/>
                <a:t>$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BF4C6DA-71B9-A184-A2D9-0389D3BE38F2}"/>
                </a:ext>
              </a:extLst>
            </p:cNvPr>
            <p:cNvSpPr/>
            <p:nvPr/>
          </p:nvSpPr>
          <p:spPr>
            <a:xfrm>
              <a:off x="6253171" y="1634278"/>
              <a:ext cx="5624513" cy="464269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407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Wolke, draußen, Verschmutzung enthält.&#10;&#10;Automatisch generierte Beschreibung">
            <a:extLst>
              <a:ext uri="{FF2B5EF4-FFF2-40B4-BE49-F238E27FC236}">
                <a16:creationId xmlns:a16="http://schemas.microsoft.com/office/drawing/2014/main" id="{D9865418-2205-C7A2-B5D0-B9ABEF07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pic>
        <p:nvPicPr>
          <p:cNvPr id="6" name="Grafik 5" descr="Ein Bild, das Himmel, draußen, Wolke, Luftfotografie enthält.&#10;&#10;Automatisch generierte Beschreibung">
            <a:extLst>
              <a:ext uri="{FF2B5EF4-FFF2-40B4-BE49-F238E27FC236}">
                <a16:creationId xmlns:a16="http://schemas.microsoft.com/office/drawing/2014/main" id="{9AF53106-CCE6-CF5C-87D1-0103AC2CF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95999" cy="68579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28A8B5-6CCB-A86F-2BCA-A75B46B59C26}"/>
              </a:ext>
            </a:extLst>
          </p:cNvPr>
          <p:cNvSpPr txBox="1"/>
          <p:nvPr/>
        </p:nvSpPr>
        <p:spPr>
          <a:xfrm>
            <a:off x="2743195" y="468841"/>
            <a:ext cx="68008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Das bedeutet: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kumimoji="0" lang="de-DE" alt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ine</a:t>
            </a: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Verlagerung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einer Produktion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aus Deutschland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nach China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erhöht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die CO</a:t>
            </a:r>
            <a:r>
              <a:rPr kumimoji="0" lang="de-DE" altLang="de-DE" sz="3600" b="1" i="0" u="none" strike="noStrike" kern="1200" cap="none" spc="0" normalizeH="0" baseline="-25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- Emission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auf mehr </a:t>
            </a:r>
            <a:b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als das Dreifache</a:t>
            </a:r>
            <a:endParaRPr lang="de-D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09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Verlassen, Gebäude, Lagerhaus, Im Haus enthält.&#10;&#10;Automatisch generierte Beschreibung">
            <a:extLst>
              <a:ext uri="{FF2B5EF4-FFF2-40B4-BE49-F238E27FC236}">
                <a16:creationId xmlns:a16="http://schemas.microsoft.com/office/drawing/2014/main" id="{B56F4F11-011D-D47E-09FB-8321EEF6C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68D2EB-0568-2944-DA8B-161A1078CBDF}"/>
              </a:ext>
            </a:extLst>
          </p:cNvPr>
          <p:cNvSpPr txBox="1"/>
          <p:nvPr/>
        </p:nvSpPr>
        <p:spPr>
          <a:xfrm>
            <a:off x="3370975" y="1854754"/>
            <a:ext cx="5710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sind </a:t>
            </a:r>
            <a:b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Treiber</a:t>
            </a:r>
            <a:b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eine Deindustrialisierung?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4818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95716-83DD-4FFF-8245-98E107E6DDC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Strompreise haben sich 2021 vervierfacht:</a:t>
            </a:r>
            <a:br>
              <a:rPr lang="de-DE" sz="2800" b="1" dirty="0"/>
            </a:br>
            <a:r>
              <a:rPr lang="de-DE" sz="2800" b="1" dirty="0"/>
              <a:t>Deutschland muss aufhören, die Strompreise zu erhöhen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4B3F5B-8D7B-45EA-9BD9-5F3E9269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40" y="1354347"/>
            <a:ext cx="10279814" cy="45138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84843E-3BFE-4D72-83B4-7446F2FFA7FA}"/>
              </a:ext>
            </a:extLst>
          </p:cNvPr>
          <p:cNvSpPr txBox="1"/>
          <p:nvPr/>
        </p:nvSpPr>
        <p:spPr>
          <a:xfrm>
            <a:off x="3287486" y="1883229"/>
            <a:ext cx="593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Börsenstrompreis Deutschland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505F7E-B937-4B49-B378-29DAEBBC4AB1}"/>
              </a:ext>
            </a:extLst>
          </p:cNvPr>
          <p:cNvSpPr txBox="1"/>
          <p:nvPr/>
        </p:nvSpPr>
        <p:spPr>
          <a:xfrm>
            <a:off x="8697686" y="6172591"/>
            <a:ext cx="2884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Fraunhofer ISE 2021</a:t>
            </a:r>
          </a:p>
        </p:txBody>
      </p:sp>
    </p:spTree>
    <p:extLst>
      <p:ext uri="{BB962C8B-B14F-4D97-AF65-F5344CB8AC3E}">
        <p14:creationId xmlns:p14="http://schemas.microsoft.com/office/powerpoint/2010/main" val="11992307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2342</Words>
  <Application>Microsoft Office PowerPoint</Application>
  <PresentationFormat>Breitbild</PresentationFormat>
  <Paragraphs>274</Paragraphs>
  <Slides>37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Larissa-Design</vt:lpstr>
      <vt:lpstr>Chart</vt:lpstr>
      <vt:lpstr>PowerPoint-Präsentation</vt:lpstr>
      <vt:lpstr>Der weltweite Energieverbrauch ist seit 1800 dramatisch gestiegen</vt:lpstr>
      <vt:lpstr>Bei einem Bevölkerungswachstum von 1 Milliarde auf 8 Milliarden Menschen* war die gesicherte Energieversorgung  von entscheidender Bedeutung für den zivilisatorischen Fortschritt</vt:lpstr>
      <vt:lpstr>PowerPoint-Präsentation</vt:lpstr>
      <vt:lpstr>CO2-Minderungszusagen zum Pariser Abkommen:  China darf als Entwicklungsland  50 % mehr CO2 emittieren</vt:lpstr>
      <vt:lpstr>Dabei hat China schon die höchste CO2-Emission pro 1000 $ Brutto-Inlandsprodukt auf der Welt </vt:lpstr>
      <vt:lpstr>PowerPoint-Präsentation</vt:lpstr>
      <vt:lpstr>PowerPoint-Präsentation</vt:lpstr>
      <vt:lpstr>Die Strompreise haben sich 2021 vervierfacht: Deutschland muss aufhören, die Strompreise zu erhöhen</vt:lpstr>
      <vt:lpstr>Die Verteuerung der Strompreise ist politisch gewollt:  Die Europäische Kommission hat die Preise der CO2-Zertifikate  auf das Vierfache ansteigen lassen</vt:lpstr>
      <vt:lpstr>Allein durch den europäischen Zertifikatehandel haben sich die Strompreise für konventionelle Kraftwerke verdoppelt bis verdreifacht</vt:lpstr>
      <vt:lpstr>Börsenstrompreis im Sommer 2022 durch Fehlentscheidungen vervielfacht</vt:lpstr>
      <vt:lpstr>Das Ergebnis 2023:  Strompreis in Deutschland ist doppelt so hoch wie 2021, Deutschland hat den weltweit höchsten Strompreis,  seit Mitte April ist Deutschland Stromimportland </vt:lpstr>
      <vt:lpstr>Wir bekommen ein Stromproblem. Ohne Kernkraftwerke bestimmen Gaskraftwerke den Strompreis, wenn kein Wind weht und keine Sonne scheint</vt:lpstr>
      <vt:lpstr>Die Folge: Die energieintensive Industrie verlässt Deutschland</vt:lpstr>
      <vt:lpstr>Die politische Antwort ist die  Verdreifachung der Windkapazität und Vervierfachung der Solarkapazität bis 2030. Das politische Ziel der Bundesregierung für 2045 ist 100 % der Energieversorgung durch EE </vt:lpstr>
      <vt:lpstr>Das Risiko einer 100 %  Energieversorgung durch EE:  Bei Dunkelflaute entsteht eine signifikante Lücke in der Stromversorgung</vt:lpstr>
      <vt:lpstr>Die Verdreifachung der erneuerbaren Energien löst das Problem  der Flaute nicht, solange es keine preiswerte Speichertechnologie gibt</vt:lpstr>
      <vt:lpstr>Die Kosten des Wasserstoffstroms betragen fast das fünffache der heutigen Kosten für Wind- und Solarstrom</vt:lpstr>
      <vt:lpstr>Die Folgekosten der erneuerbaren Energien steigen ebenfalls signifikant</vt:lpstr>
      <vt:lpstr>PowerPoint-Präsentation</vt:lpstr>
      <vt:lpstr>CO2- Vergleich Wärmepumpe - Erdgas – Brennwertkessel: Der Unterschied ist beim heutigen Strommix zu vernachlässigen</vt:lpstr>
      <vt:lpstr>Der finanzielle Aufwand für die Haushalte steht in keinem Verhältnis zum CO2-Ergebnis</vt:lpstr>
      <vt:lpstr>Auch der laufende Betrieb der Wärmepumpe ist  um 70 % teurer  als Erdgas</vt:lpstr>
      <vt:lpstr>Weitere geopolitische Risiken:  LNG Gas aus USA,  Russisches Gas für China</vt:lpstr>
      <vt:lpstr>PowerPoint-Präsentation</vt:lpstr>
      <vt:lpstr>Gibt es eine mögliche Rückkehr zu russischem Gas?</vt:lpstr>
      <vt:lpstr>Notwendige, neue Rahmenbedingungen  zur Bewältigung der Energiekrise</vt:lpstr>
      <vt:lpstr>1.Fracking-Erdgasförderung in Deutschland ermöglichen, seit 2017 in Deutschland verboten</vt:lpstr>
      <vt:lpstr>2. Wir brauchen „grüne“, CO2- freie Kohle- und Gaskraftwerke. CCS-carbon capture sequestration ist in Deutschland verboten</vt:lpstr>
      <vt:lpstr>CO2- freie Kohlekraftwerke würden in Deutschland den Strompreis senken und die Stromversorgung für die Industrie sichern</vt:lpstr>
      <vt:lpstr>PowerPoint-Präsentation</vt:lpstr>
      <vt:lpstr>3. Neue, sichere Kernkraftwerkstechnologie in Deutschland ermöglichen</vt:lpstr>
      <vt:lpstr>Das Meinungsbild zur Kernkraft in Deutschland hat sich seit der Energiekrise verschoben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 Vahrenholt</dc:creator>
  <cp:lastModifiedBy>Fritz Vahrenholt</cp:lastModifiedBy>
  <cp:revision>243</cp:revision>
  <cp:lastPrinted>2023-03-27T16:51:09Z</cp:lastPrinted>
  <dcterms:created xsi:type="dcterms:W3CDTF">2020-10-15T16:03:01Z</dcterms:created>
  <dcterms:modified xsi:type="dcterms:W3CDTF">2023-09-13T15:48:44Z</dcterms:modified>
</cp:coreProperties>
</file>